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5"/>
  </p:sldMasterIdLst>
  <p:notesMasterIdLst>
    <p:notesMasterId r:id="rId48"/>
  </p:notesMasterIdLst>
  <p:handoutMasterIdLst>
    <p:handoutMasterId r:id="rId49"/>
  </p:handoutMasterIdLst>
  <p:sldIdLst>
    <p:sldId id="752" r:id="rId6"/>
    <p:sldId id="771" r:id="rId7"/>
    <p:sldId id="772" r:id="rId8"/>
    <p:sldId id="736" r:id="rId9"/>
    <p:sldId id="774" r:id="rId10"/>
    <p:sldId id="776" r:id="rId11"/>
    <p:sldId id="775" r:id="rId12"/>
    <p:sldId id="787" r:id="rId13"/>
    <p:sldId id="785" r:id="rId14"/>
    <p:sldId id="789" r:id="rId15"/>
    <p:sldId id="807" r:id="rId16"/>
    <p:sldId id="806" r:id="rId17"/>
    <p:sldId id="808" r:id="rId18"/>
    <p:sldId id="814" r:id="rId19"/>
    <p:sldId id="687" r:id="rId20"/>
    <p:sldId id="777" r:id="rId21"/>
    <p:sldId id="778" r:id="rId22"/>
    <p:sldId id="780" r:id="rId23"/>
    <p:sldId id="781" r:id="rId24"/>
    <p:sldId id="779" r:id="rId25"/>
    <p:sldId id="782" r:id="rId26"/>
    <p:sldId id="783" r:id="rId27"/>
    <p:sldId id="791" r:id="rId28"/>
    <p:sldId id="790" r:id="rId29"/>
    <p:sldId id="812" r:id="rId30"/>
    <p:sldId id="810" r:id="rId31"/>
    <p:sldId id="811" r:id="rId32"/>
    <p:sldId id="799" r:id="rId33"/>
    <p:sldId id="794" r:id="rId34"/>
    <p:sldId id="792" r:id="rId35"/>
    <p:sldId id="809" r:id="rId36"/>
    <p:sldId id="798" r:id="rId37"/>
    <p:sldId id="795" r:id="rId38"/>
    <p:sldId id="796" r:id="rId39"/>
    <p:sldId id="804" r:id="rId40"/>
    <p:sldId id="800" r:id="rId41"/>
    <p:sldId id="801" r:id="rId42"/>
    <p:sldId id="803" r:id="rId43"/>
    <p:sldId id="536" r:id="rId44"/>
    <p:sldId id="813" r:id="rId45"/>
    <p:sldId id="802" r:id="rId46"/>
    <p:sldId id="761" r:id="rId47"/>
  </p:sldIdLst>
  <p:sldSz cx="12192000" cy="6858000"/>
  <p:notesSz cx="9309100" cy="70231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17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338"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508"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678"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5848" algn="l" defTabSz="914338" rtl="0" eaLnBrk="1" latinLnBrk="0" hangingPunct="1">
      <a:defRPr sz="2400" kern="1200">
        <a:solidFill>
          <a:schemeClr val="tx1"/>
        </a:solidFill>
        <a:latin typeface="Arial" charset="0"/>
        <a:ea typeface="ＭＳ Ｐゴシック" charset="-128"/>
        <a:cs typeface="+mn-cs"/>
      </a:defRPr>
    </a:lvl6pPr>
    <a:lvl7pPr marL="2743017" algn="l" defTabSz="914338" rtl="0" eaLnBrk="1" latinLnBrk="0" hangingPunct="1">
      <a:defRPr sz="2400" kern="1200">
        <a:solidFill>
          <a:schemeClr val="tx1"/>
        </a:solidFill>
        <a:latin typeface="Arial" charset="0"/>
        <a:ea typeface="ＭＳ Ｐゴシック" charset="-128"/>
        <a:cs typeface="+mn-cs"/>
      </a:defRPr>
    </a:lvl7pPr>
    <a:lvl8pPr marL="3200187" algn="l" defTabSz="914338" rtl="0" eaLnBrk="1" latinLnBrk="0" hangingPunct="1">
      <a:defRPr sz="2400" kern="1200">
        <a:solidFill>
          <a:schemeClr val="tx1"/>
        </a:solidFill>
        <a:latin typeface="Arial" charset="0"/>
        <a:ea typeface="ＭＳ Ｐゴシック" charset="-128"/>
        <a:cs typeface="+mn-cs"/>
      </a:defRPr>
    </a:lvl8pPr>
    <a:lvl9pPr marL="3657357" algn="l" defTabSz="914338"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212">
          <p15:clr>
            <a:srgbClr val="A4A3A4"/>
          </p15:clr>
        </p15:guide>
        <p15:guide id="2" pos="2932">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D0BAAE-FAAC-4489-FBD1-F04601E9A6C4}" name="Shuang Wu" initials="SW" userId="S::shw063@UCSD.EDU::6b9dd29d-c514-497d-85a1-dfcf2a8b8baf" providerId="AD"/>
  <p188:author id="{E65818EA-1A3C-BD24-0F2B-4BA06D86D889}" name="Smith, Pamela" initials="SP" userId="S::p9smith@UCSD.EDU::41a888bc-88dc-43cc-9c35-32cd22eb3669" providerId="AD"/>
  <p188:author id="{445F9AEB-5DD2-6002-C2D1-778EA79F2B74}" name="Shuang Wu" initials="SW" userId="S::shw063@ucsd.edu::6b9dd29d-c514-497d-85a1-dfcf2a8b8ba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F9300"/>
    <a:srgbClr val="76D6FF"/>
    <a:srgbClr val="0096FF"/>
    <a:srgbClr val="263774"/>
    <a:srgbClr val="FFC000"/>
    <a:srgbClr val="FFD579"/>
    <a:srgbClr val="ACFC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1A5AF5-4336-C94A-83BF-222CC8583455}" v="222" dt="2024-08-11T21:22:40.0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33" autoAdjust="0"/>
    <p:restoredTop sz="77395" autoAdjust="0"/>
  </p:normalViewPr>
  <p:slideViewPr>
    <p:cSldViewPr>
      <p:cViewPr varScale="1">
        <p:scale>
          <a:sx n="88" d="100"/>
          <a:sy n="88" d="100"/>
        </p:scale>
        <p:origin x="904" y="17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135" d="100"/>
          <a:sy n="135" d="100"/>
        </p:scale>
        <p:origin x="-1860" y="-96"/>
      </p:cViewPr>
      <p:guideLst>
        <p:guide orient="horz" pos="2212"/>
        <p:guide pos="29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56" Type="http://schemas.microsoft.com/office/2018/10/relationships/authors" Target="authors.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ang Wu" userId="6b9dd29d-c514-497d-85a1-dfcf2a8b8baf" providerId="ADAL" clId="{2A1A5AF5-4336-C94A-83BF-222CC8583455}"/>
    <pc:docChg chg="undo custSel modSld">
      <pc:chgData name="Shuang Wu" userId="6b9dd29d-c514-497d-85a1-dfcf2a8b8baf" providerId="ADAL" clId="{2A1A5AF5-4336-C94A-83BF-222CC8583455}" dt="2024-08-12T03:46:40.986" v="430" actId="20577"/>
      <pc:docMkLst>
        <pc:docMk/>
      </pc:docMkLst>
      <pc:sldChg chg="modSp">
        <pc:chgData name="Shuang Wu" userId="6b9dd29d-c514-497d-85a1-dfcf2a8b8baf" providerId="ADAL" clId="{2A1A5AF5-4336-C94A-83BF-222CC8583455}" dt="2024-08-11T18:36:57.707" v="72" actId="20577"/>
        <pc:sldMkLst>
          <pc:docMk/>
          <pc:sldMk cId="1968757875" sldId="536"/>
        </pc:sldMkLst>
        <pc:spChg chg="mod">
          <ac:chgData name="Shuang Wu" userId="6b9dd29d-c514-497d-85a1-dfcf2a8b8baf" providerId="ADAL" clId="{2A1A5AF5-4336-C94A-83BF-222CC8583455}" dt="2024-08-11T18:36:57.707" v="72" actId="20577"/>
          <ac:spMkLst>
            <pc:docMk/>
            <pc:sldMk cId="1968757875" sldId="536"/>
            <ac:spMk id="14339" creationId="{00000000-0000-0000-0000-000000000000}"/>
          </ac:spMkLst>
        </pc:spChg>
      </pc:sldChg>
      <pc:sldChg chg="modSp mod">
        <pc:chgData name="Shuang Wu" userId="6b9dd29d-c514-497d-85a1-dfcf2a8b8baf" providerId="ADAL" clId="{2A1A5AF5-4336-C94A-83BF-222CC8583455}" dt="2024-08-11T19:43:56.011" v="179" actId="20577"/>
        <pc:sldMkLst>
          <pc:docMk/>
          <pc:sldMk cId="3915687380" sldId="752"/>
        </pc:sldMkLst>
        <pc:spChg chg="mod">
          <ac:chgData name="Shuang Wu" userId="6b9dd29d-c514-497d-85a1-dfcf2a8b8baf" providerId="ADAL" clId="{2A1A5AF5-4336-C94A-83BF-222CC8583455}" dt="2024-08-11T19:43:56.011" v="179" actId="20577"/>
          <ac:spMkLst>
            <pc:docMk/>
            <pc:sldMk cId="3915687380" sldId="752"/>
            <ac:spMk id="6" creationId="{5805370D-BAFA-9760-2DAA-D8B2C3ED5782}"/>
          </ac:spMkLst>
        </pc:spChg>
      </pc:sldChg>
      <pc:sldChg chg="modNotesTx">
        <pc:chgData name="Shuang Wu" userId="6b9dd29d-c514-497d-85a1-dfcf2a8b8baf" providerId="ADAL" clId="{2A1A5AF5-4336-C94A-83BF-222CC8583455}" dt="2024-08-12T03:46:40.986" v="430" actId="20577"/>
        <pc:sldMkLst>
          <pc:docMk/>
          <pc:sldMk cId="1320080189" sldId="771"/>
        </pc:sldMkLst>
      </pc:sldChg>
      <pc:sldChg chg="modSp mod modAnim">
        <pc:chgData name="Shuang Wu" userId="6b9dd29d-c514-497d-85a1-dfcf2a8b8baf" providerId="ADAL" clId="{2A1A5AF5-4336-C94A-83BF-222CC8583455}" dt="2024-08-11T21:22:40.004" v="197" actId="20577"/>
        <pc:sldMkLst>
          <pc:docMk/>
          <pc:sldMk cId="2515125024" sldId="772"/>
        </pc:sldMkLst>
        <pc:spChg chg="mod">
          <ac:chgData name="Shuang Wu" userId="6b9dd29d-c514-497d-85a1-dfcf2a8b8baf" providerId="ADAL" clId="{2A1A5AF5-4336-C94A-83BF-222CC8583455}" dt="2024-08-11T21:22:40.004" v="197" actId="20577"/>
          <ac:spMkLst>
            <pc:docMk/>
            <pc:sldMk cId="2515125024" sldId="772"/>
            <ac:spMk id="5" creationId="{815CBE0C-FA79-F20E-DB31-B7E26F1791EB}"/>
          </ac:spMkLst>
        </pc:spChg>
      </pc:sldChg>
      <pc:sldChg chg="modSp mod modNotesTx">
        <pc:chgData name="Shuang Wu" userId="6b9dd29d-c514-497d-85a1-dfcf2a8b8baf" providerId="ADAL" clId="{2A1A5AF5-4336-C94A-83BF-222CC8583455}" dt="2024-08-12T03:36:31.726" v="344"/>
        <pc:sldMkLst>
          <pc:docMk/>
          <pc:sldMk cId="809092215" sldId="803"/>
        </pc:sldMkLst>
        <pc:spChg chg="mod">
          <ac:chgData name="Shuang Wu" userId="6b9dd29d-c514-497d-85a1-dfcf2a8b8baf" providerId="ADAL" clId="{2A1A5AF5-4336-C94A-83BF-222CC8583455}" dt="2024-08-11T18:48:12.938" v="115" actId="1037"/>
          <ac:spMkLst>
            <pc:docMk/>
            <pc:sldMk cId="809092215" sldId="803"/>
            <ac:spMk id="7" creationId="{76DA86D3-2BDD-33FF-B417-E64BB90CB0F6}"/>
          </ac:spMkLst>
        </pc:spChg>
        <pc:spChg chg="mod">
          <ac:chgData name="Shuang Wu" userId="6b9dd29d-c514-497d-85a1-dfcf2a8b8baf" providerId="ADAL" clId="{2A1A5AF5-4336-C94A-83BF-222CC8583455}" dt="2024-08-11T18:39:30.240" v="74" actId="20577"/>
          <ac:spMkLst>
            <pc:docMk/>
            <pc:sldMk cId="809092215" sldId="803"/>
            <ac:spMk id="16" creationId="{B0CB40FB-8638-C039-8370-CB98125C8E7E}"/>
          </ac:spMkLst>
        </pc:spChg>
        <pc:spChg chg="mod">
          <ac:chgData name="Shuang Wu" userId="6b9dd29d-c514-497d-85a1-dfcf2a8b8baf" providerId="ADAL" clId="{2A1A5AF5-4336-C94A-83BF-222CC8583455}" dt="2024-08-11T18:53:25.962" v="132" actId="1035"/>
          <ac:spMkLst>
            <pc:docMk/>
            <pc:sldMk cId="809092215" sldId="803"/>
            <ac:spMk id="33" creationId="{2B0E31B4-0F09-2F0B-C780-589FD49D8FBE}"/>
          </ac:spMkLst>
        </pc:spChg>
        <pc:spChg chg="mod">
          <ac:chgData name="Shuang Wu" userId="6b9dd29d-c514-497d-85a1-dfcf2a8b8baf" providerId="ADAL" clId="{2A1A5AF5-4336-C94A-83BF-222CC8583455}" dt="2024-08-11T18:56:50.408" v="173" actId="20577"/>
          <ac:spMkLst>
            <pc:docMk/>
            <pc:sldMk cId="809092215" sldId="803"/>
            <ac:spMk id="36" creationId="{90AA4FEB-B2AF-9676-0E4E-9904ACDE0D10}"/>
          </ac:spMkLst>
        </pc:spChg>
        <pc:grpChg chg="mod">
          <ac:chgData name="Shuang Wu" userId="6b9dd29d-c514-497d-85a1-dfcf2a8b8baf" providerId="ADAL" clId="{2A1A5AF5-4336-C94A-83BF-222CC8583455}" dt="2024-08-11T18:54:48.674" v="144" actId="1076"/>
          <ac:grpSpMkLst>
            <pc:docMk/>
            <pc:sldMk cId="809092215" sldId="803"/>
            <ac:grpSpMk id="3" creationId="{67D38952-ECEB-5411-8695-132B2D89C092}"/>
          </ac:grpSpMkLst>
        </pc:grpChg>
        <pc:grpChg chg="mod">
          <ac:chgData name="Shuang Wu" userId="6b9dd29d-c514-497d-85a1-dfcf2a8b8baf" providerId="ADAL" clId="{2A1A5AF5-4336-C94A-83BF-222CC8583455}" dt="2024-08-11T18:54:39.740" v="143" actId="1076"/>
          <ac:grpSpMkLst>
            <pc:docMk/>
            <pc:sldMk cId="809092215" sldId="803"/>
            <ac:grpSpMk id="8" creationId="{B2A21671-C425-65CB-741A-DEE28AFB4050}"/>
          </ac:grpSpMkLst>
        </pc:grpChg>
        <pc:grpChg chg="mod">
          <ac:chgData name="Shuang Wu" userId="6b9dd29d-c514-497d-85a1-dfcf2a8b8baf" providerId="ADAL" clId="{2A1A5AF5-4336-C94A-83BF-222CC8583455}" dt="2024-08-11T18:55:00.106" v="145" actId="1076"/>
          <ac:grpSpMkLst>
            <pc:docMk/>
            <pc:sldMk cId="809092215" sldId="803"/>
            <ac:grpSpMk id="13" creationId="{79925887-AABF-3E97-722E-40BB9BBB3F78}"/>
          </ac:grpSpMkLst>
        </pc:grpChg>
        <pc:picChg chg="mod">
          <ac:chgData name="Shuang Wu" userId="6b9dd29d-c514-497d-85a1-dfcf2a8b8baf" providerId="ADAL" clId="{2A1A5AF5-4336-C94A-83BF-222CC8583455}" dt="2024-08-11T18:54:31.107" v="142" actId="1076"/>
          <ac:picMkLst>
            <pc:docMk/>
            <pc:sldMk cId="809092215" sldId="803"/>
            <ac:picMk id="4" creationId="{476116B0-5A41-4CEF-17D7-7521F51863DF}"/>
          </ac:picMkLst>
        </pc:picChg>
      </pc:sldChg>
      <pc:sldChg chg="modNotesTx">
        <pc:chgData name="Shuang Wu" userId="6b9dd29d-c514-497d-85a1-dfcf2a8b8baf" providerId="ADAL" clId="{2A1A5AF5-4336-C94A-83BF-222CC8583455}" dt="2024-08-11T22:05:57.165" v="341" actId="20577"/>
        <pc:sldMkLst>
          <pc:docMk/>
          <pc:sldMk cId="1540638312" sldId="807"/>
        </pc:sldMkLst>
      </pc:sldChg>
      <pc:sldChg chg="mod modShow">
        <pc:chgData name="Shuang Wu" userId="6b9dd29d-c514-497d-85a1-dfcf2a8b8baf" providerId="ADAL" clId="{2A1A5AF5-4336-C94A-83BF-222CC8583455}" dt="2024-08-11T19:40:25.873" v="175" actId="729"/>
        <pc:sldMkLst>
          <pc:docMk/>
          <pc:sldMk cId="2508850226" sldId="81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33943" cy="351155"/>
          </a:xfrm>
          <a:prstGeom prst="rect">
            <a:avLst/>
          </a:prstGeom>
        </p:spPr>
        <p:txBody>
          <a:bodyPr vert="horz" wrap="square" lIns="93324" tIns="46662" rIns="93324" bIns="46662" numCol="1" anchor="t" anchorCtr="0" compatLnSpc="1">
            <a:prstTxWarp prst="textNoShape">
              <a:avLst/>
            </a:prstTxWarp>
          </a:bodyPr>
          <a:lstStyle>
            <a:lvl1pPr>
              <a:defRPr sz="1200" smtClean="0"/>
            </a:lvl1pPr>
          </a:lstStyle>
          <a:p>
            <a:pPr>
              <a:defRPr/>
            </a:pPr>
            <a:endParaRPr lang="en-US"/>
          </a:p>
        </p:txBody>
      </p:sp>
      <p:sp>
        <p:nvSpPr>
          <p:cNvPr id="3" name="Date Placeholder 2"/>
          <p:cNvSpPr>
            <a:spLocks noGrp="1"/>
          </p:cNvSpPr>
          <p:nvPr>
            <p:ph type="dt" sz="quarter" idx="1"/>
          </p:nvPr>
        </p:nvSpPr>
        <p:spPr>
          <a:xfrm>
            <a:off x="5273004" y="1"/>
            <a:ext cx="4033943" cy="351155"/>
          </a:xfrm>
          <a:prstGeom prst="rect">
            <a:avLst/>
          </a:prstGeom>
        </p:spPr>
        <p:txBody>
          <a:bodyPr vert="horz" wrap="square" lIns="93324" tIns="46662" rIns="93324" bIns="46662" numCol="1" anchor="t" anchorCtr="0" compatLnSpc="1">
            <a:prstTxWarp prst="textNoShape">
              <a:avLst/>
            </a:prstTxWarp>
          </a:bodyPr>
          <a:lstStyle>
            <a:lvl1pPr algn="r">
              <a:defRPr sz="1200" smtClean="0"/>
            </a:lvl1pPr>
          </a:lstStyle>
          <a:p>
            <a:pPr>
              <a:defRPr/>
            </a:pPr>
            <a:fld id="{200E1C9C-0E18-4AAB-A5B4-710D84F49F1F}" type="datetime1">
              <a:rPr lang="en-US"/>
              <a:pPr>
                <a:defRPr/>
              </a:pPr>
              <a:t>8/11/24</a:t>
            </a:fld>
            <a:endParaRPr lang="en-US"/>
          </a:p>
        </p:txBody>
      </p:sp>
      <p:sp>
        <p:nvSpPr>
          <p:cNvPr id="4" name="Footer Placeholder 3"/>
          <p:cNvSpPr>
            <a:spLocks noGrp="1"/>
          </p:cNvSpPr>
          <p:nvPr>
            <p:ph type="ftr" sz="quarter" idx="2"/>
          </p:nvPr>
        </p:nvSpPr>
        <p:spPr>
          <a:xfrm>
            <a:off x="1" y="6670727"/>
            <a:ext cx="4033943" cy="351155"/>
          </a:xfrm>
          <a:prstGeom prst="rect">
            <a:avLst/>
          </a:prstGeom>
        </p:spPr>
        <p:txBody>
          <a:bodyPr vert="horz" wrap="square" lIns="93324" tIns="46662" rIns="93324" bIns="46662" numCol="1" anchor="b" anchorCtr="0" compatLnSpc="1">
            <a:prstTxWarp prst="textNoShape">
              <a:avLst/>
            </a:prstTxWarp>
          </a:bodyPr>
          <a:lstStyle>
            <a:lvl1pPr>
              <a:defRPr sz="1200" smtClean="0"/>
            </a:lvl1pPr>
          </a:lstStyle>
          <a:p>
            <a:pPr>
              <a:defRPr/>
            </a:pPr>
            <a:endParaRPr lang="en-US"/>
          </a:p>
        </p:txBody>
      </p:sp>
      <p:sp>
        <p:nvSpPr>
          <p:cNvPr id="5" name="Slide Number Placeholder 4"/>
          <p:cNvSpPr>
            <a:spLocks noGrp="1"/>
          </p:cNvSpPr>
          <p:nvPr>
            <p:ph type="sldNum" sz="quarter" idx="3"/>
          </p:nvPr>
        </p:nvSpPr>
        <p:spPr>
          <a:xfrm>
            <a:off x="5273004" y="6670727"/>
            <a:ext cx="4033943" cy="351155"/>
          </a:xfrm>
          <a:prstGeom prst="rect">
            <a:avLst/>
          </a:prstGeom>
        </p:spPr>
        <p:txBody>
          <a:bodyPr vert="horz" wrap="square" lIns="93324" tIns="46662" rIns="93324" bIns="46662" numCol="1" anchor="b" anchorCtr="0" compatLnSpc="1">
            <a:prstTxWarp prst="textNoShape">
              <a:avLst/>
            </a:prstTxWarp>
          </a:bodyPr>
          <a:lstStyle>
            <a:lvl1pPr algn="r">
              <a:defRPr sz="1200" smtClean="0"/>
            </a:lvl1pPr>
          </a:lstStyle>
          <a:p>
            <a:pPr>
              <a:defRPr/>
            </a:pPr>
            <a:fld id="{C2799FB4-C947-4373-B2DE-F1A0BCE5B7EB}" type="slidenum">
              <a:rPr lang="en-US"/>
              <a:pPr>
                <a:defRPr/>
              </a:pPr>
              <a:t>‹#›</a:t>
            </a:fld>
            <a:endParaRPr lang="en-US"/>
          </a:p>
        </p:txBody>
      </p:sp>
    </p:spTree>
    <p:extLst>
      <p:ext uri="{BB962C8B-B14F-4D97-AF65-F5344CB8AC3E}">
        <p14:creationId xmlns:p14="http://schemas.microsoft.com/office/powerpoint/2010/main" val="4229495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33943" cy="3511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5273004" y="1"/>
            <a:ext cx="4033943" cy="351155"/>
          </a:xfrm>
          <a:prstGeom prst="rect">
            <a:avLst/>
          </a:prstGeom>
        </p:spPr>
        <p:txBody>
          <a:bodyPr vert="horz" lIns="93324" tIns="46662" rIns="93324" bIns="46662" rtlCol="0"/>
          <a:lstStyle>
            <a:lvl1pPr algn="r">
              <a:defRPr sz="1200"/>
            </a:lvl1pPr>
          </a:lstStyle>
          <a:p>
            <a:fld id="{4FE6E89C-4059-49B0-BC81-8C2F0CEF4225}" type="datetimeFigureOut">
              <a:rPr lang="en-US" smtClean="0"/>
              <a:pPr/>
              <a:t>8/11/24</a:t>
            </a:fld>
            <a:endParaRPr lang="en-US"/>
          </a:p>
        </p:txBody>
      </p:sp>
      <p:sp>
        <p:nvSpPr>
          <p:cNvPr id="4" name="Slide Image Placeholder 3"/>
          <p:cNvSpPr>
            <a:spLocks noGrp="1" noRot="1" noChangeAspect="1"/>
          </p:cNvSpPr>
          <p:nvPr>
            <p:ph type="sldImg" idx="2"/>
          </p:nvPr>
        </p:nvSpPr>
        <p:spPr>
          <a:xfrm>
            <a:off x="2314575" y="527050"/>
            <a:ext cx="4679950" cy="263366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930910" y="3335973"/>
            <a:ext cx="7447280" cy="3160395"/>
          </a:xfrm>
          <a:prstGeom prst="rect">
            <a:avLst/>
          </a:prstGeom>
        </p:spPr>
        <p:txBody>
          <a:bodyPr vert="horz" lIns="93324" tIns="46662" rIns="93324" bIns="4666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670727"/>
            <a:ext cx="4033943" cy="3511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5273004" y="6670727"/>
            <a:ext cx="4033943" cy="351155"/>
          </a:xfrm>
          <a:prstGeom prst="rect">
            <a:avLst/>
          </a:prstGeom>
        </p:spPr>
        <p:txBody>
          <a:bodyPr vert="horz" lIns="93324" tIns="46662" rIns="93324" bIns="46662" rtlCol="0" anchor="b"/>
          <a:lstStyle>
            <a:lvl1pPr algn="r">
              <a:defRPr sz="1200"/>
            </a:lvl1pPr>
          </a:lstStyle>
          <a:p>
            <a:fld id="{BF3464AB-27FB-4475-9924-06ECB7455CB0}" type="slidenum">
              <a:rPr lang="en-US" smtClean="0"/>
              <a:pPr/>
              <a:t>‹#›</a:t>
            </a:fld>
            <a:endParaRPr lang="en-US"/>
          </a:p>
        </p:txBody>
      </p:sp>
    </p:spTree>
    <p:extLst>
      <p:ext uri="{BB962C8B-B14F-4D97-AF65-F5344CB8AC3E}">
        <p14:creationId xmlns:p14="http://schemas.microsoft.com/office/powerpoint/2010/main" val="3872258172"/>
      </p:ext>
    </p:extLst>
  </p:cSld>
  <p:clrMap bg1="lt1" tx1="dk1" bg2="lt2" tx2="dk2" accent1="accent1" accent2="accent2" accent3="accent3" accent4="accent4" accent5="accent5" accent6="accent6" hlink="hlink" folHlink="folHlink"/>
  <p:notesStyle>
    <a:lvl1pPr marL="0" algn="l" defTabSz="914338" rtl="0" eaLnBrk="1" latinLnBrk="0" hangingPunct="1">
      <a:defRPr sz="1200" kern="1200">
        <a:solidFill>
          <a:schemeClr val="tx1"/>
        </a:solidFill>
        <a:latin typeface="+mn-lt"/>
        <a:ea typeface="+mn-ea"/>
        <a:cs typeface="+mn-cs"/>
      </a:defRPr>
    </a:lvl1pPr>
    <a:lvl2pPr marL="457170" algn="l" defTabSz="914338" rtl="0" eaLnBrk="1" latinLnBrk="0" hangingPunct="1">
      <a:defRPr sz="1200" kern="1200">
        <a:solidFill>
          <a:schemeClr val="tx1"/>
        </a:solidFill>
        <a:latin typeface="+mn-lt"/>
        <a:ea typeface="+mn-ea"/>
        <a:cs typeface="+mn-cs"/>
      </a:defRPr>
    </a:lvl2pPr>
    <a:lvl3pPr marL="914338" algn="l" defTabSz="914338" rtl="0" eaLnBrk="1" latinLnBrk="0" hangingPunct="1">
      <a:defRPr sz="1200" kern="1200">
        <a:solidFill>
          <a:schemeClr val="tx1"/>
        </a:solidFill>
        <a:latin typeface="+mn-lt"/>
        <a:ea typeface="+mn-ea"/>
        <a:cs typeface="+mn-cs"/>
      </a:defRPr>
    </a:lvl3pPr>
    <a:lvl4pPr marL="1371508" algn="l" defTabSz="914338" rtl="0" eaLnBrk="1" latinLnBrk="0" hangingPunct="1">
      <a:defRPr sz="1200" kern="1200">
        <a:solidFill>
          <a:schemeClr val="tx1"/>
        </a:solidFill>
        <a:latin typeface="+mn-lt"/>
        <a:ea typeface="+mn-ea"/>
        <a:cs typeface="+mn-cs"/>
      </a:defRPr>
    </a:lvl4pPr>
    <a:lvl5pPr marL="1828678" algn="l" defTabSz="914338" rtl="0" eaLnBrk="1" latinLnBrk="0" hangingPunct="1">
      <a:defRPr sz="1200" kern="1200">
        <a:solidFill>
          <a:schemeClr val="tx1"/>
        </a:solidFill>
        <a:latin typeface="+mn-lt"/>
        <a:ea typeface="+mn-ea"/>
        <a:cs typeface="+mn-cs"/>
      </a:defRPr>
    </a:lvl5pPr>
    <a:lvl6pPr marL="2285848" algn="l" defTabSz="914338" rtl="0" eaLnBrk="1" latinLnBrk="0" hangingPunct="1">
      <a:defRPr sz="1200" kern="1200">
        <a:solidFill>
          <a:schemeClr val="tx1"/>
        </a:solidFill>
        <a:latin typeface="+mn-lt"/>
        <a:ea typeface="+mn-ea"/>
        <a:cs typeface="+mn-cs"/>
      </a:defRPr>
    </a:lvl6pPr>
    <a:lvl7pPr marL="2743017" algn="l" defTabSz="914338" rtl="0" eaLnBrk="1" latinLnBrk="0" hangingPunct="1">
      <a:defRPr sz="1200" kern="1200">
        <a:solidFill>
          <a:schemeClr val="tx1"/>
        </a:solidFill>
        <a:latin typeface="+mn-lt"/>
        <a:ea typeface="+mn-ea"/>
        <a:cs typeface="+mn-cs"/>
      </a:defRPr>
    </a:lvl7pPr>
    <a:lvl8pPr marL="3200187" algn="l" defTabSz="914338" rtl="0" eaLnBrk="1" latinLnBrk="0" hangingPunct="1">
      <a:defRPr sz="1200" kern="1200">
        <a:solidFill>
          <a:schemeClr val="tx1"/>
        </a:solidFill>
        <a:latin typeface="+mn-lt"/>
        <a:ea typeface="+mn-ea"/>
        <a:cs typeface="+mn-cs"/>
      </a:defRPr>
    </a:lvl8pPr>
    <a:lvl9pPr marL="3657357" algn="l" defTabSz="91433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1</a:t>
            </a:fld>
            <a:endParaRPr lang="en-US"/>
          </a:p>
        </p:txBody>
      </p:sp>
    </p:spTree>
    <p:extLst>
      <p:ext uri="{BB962C8B-B14F-4D97-AF65-F5344CB8AC3E}">
        <p14:creationId xmlns:p14="http://schemas.microsoft.com/office/powerpoint/2010/main" val="27725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17</a:t>
            </a:fld>
            <a:endParaRPr lang="en-US"/>
          </a:p>
        </p:txBody>
      </p:sp>
    </p:spTree>
    <p:extLst>
      <p:ext uri="{BB962C8B-B14F-4D97-AF65-F5344CB8AC3E}">
        <p14:creationId xmlns:p14="http://schemas.microsoft.com/office/powerpoint/2010/main" val="4080402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8" rtl="0" eaLnBrk="1" fontAlgn="auto" latinLnBrk="0" hangingPunct="1">
              <a:lnSpc>
                <a:spcPct val="100000"/>
              </a:lnSpc>
              <a:spcBef>
                <a:spcPts val="0"/>
              </a:spcBef>
              <a:spcAft>
                <a:spcPts val="0"/>
              </a:spcAft>
              <a:buClrTx/>
              <a:buSzTx/>
              <a:buFontTx/>
              <a:buNone/>
              <a:tabLst/>
              <a:defRPr/>
            </a:pPr>
            <a:r>
              <a:rPr lang="en-US" i="1" dirty="0">
                <a:latin typeface="Palatino" pitchFamily="2" charset="77"/>
                <a:ea typeface="Palatino" pitchFamily="2" charset="77"/>
              </a:rPr>
              <a:t>“</a:t>
            </a:r>
            <a:r>
              <a:rPr lang="en-US" b="1" i="1" dirty="0">
                <a:latin typeface="Palatino" pitchFamily="2" charset="77"/>
                <a:ea typeface="Palatino" pitchFamily="2" charset="77"/>
              </a:rPr>
              <a:t>brave</a:t>
            </a:r>
            <a:r>
              <a:rPr lang="en-US" i="1" dirty="0">
                <a:latin typeface="Palatino" pitchFamily="2" charset="77"/>
                <a:ea typeface="Palatino" pitchFamily="2" charset="77"/>
              </a:rPr>
              <a:t>,” “moral,” “</a:t>
            </a:r>
            <a:r>
              <a:rPr lang="en-US" b="1" i="1" dirty="0">
                <a:latin typeface="Palatino" pitchFamily="2" charset="77"/>
                <a:ea typeface="Palatino" pitchFamily="2" charset="77"/>
              </a:rPr>
              <a:t>courageous</a:t>
            </a:r>
            <a:r>
              <a:rPr lang="en-US" i="1" dirty="0">
                <a:latin typeface="Palatino" pitchFamily="2" charset="77"/>
                <a:ea typeface="Palatino" pitchFamily="2" charset="77"/>
              </a:rPr>
              <a:t>,” </a:t>
            </a:r>
            <a:r>
              <a:rPr lang="en-US" i="1">
                <a:latin typeface="Palatino" pitchFamily="2" charset="77"/>
                <a:ea typeface="Palatino" pitchFamily="2" charset="77"/>
              </a:rPr>
              <a:t>“</a:t>
            </a:r>
            <a:r>
              <a:rPr lang="en-US" b="1" i="1">
                <a:latin typeface="Palatino" pitchFamily="2" charset="77"/>
                <a:ea typeface="Palatino" pitchFamily="2" charset="77"/>
              </a:rPr>
              <a:t>protecting?</a:t>
            </a:r>
            <a:r>
              <a:rPr lang="en-US" i="1">
                <a:latin typeface="Palatino" pitchFamily="2" charset="77"/>
                <a:ea typeface="Palatino" pitchFamily="2" charset="77"/>
              </a:rPr>
              <a:t>,” </a:t>
            </a:r>
            <a:r>
              <a:rPr lang="en-US" i="1" dirty="0">
                <a:latin typeface="Palatino" pitchFamily="2" charset="77"/>
                <a:ea typeface="Palatino" pitchFamily="2" charset="77"/>
              </a:rPr>
              <a:t>“with </a:t>
            </a:r>
            <a:r>
              <a:rPr lang="en-US" b="1" i="1" dirty="0">
                <a:latin typeface="Palatino" pitchFamily="2" charset="77"/>
                <a:ea typeface="Palatino" pitchFamily="2" charset="77"/>
              </a:rPr>
              <a:t>conviction</a:t>
            </a:r>
            <a:r>
              <a:rPr lang="en-US" i="1" dirty="0">
                <a:latin typeface="Palatino" pitchFamily="2" charset="77"/>
                <a:ea typeface="Palatino" pitchFamily="2" charset="77"/>
              </a:rPr>
              <a:t>,” “honest,” “altruistic,” </a:t>
            </a:r>
            <a:r>
              <a:rPr lang="en-US" i="1">
                <a:latin typeface="Palatino" pitchFamily="2" charset="77"/>
                <a:ea typeface="Palatino" pitchFamily="2" charset="77"/>
              </a:rPr>
              <a:t>“</a:t>
            </a:r>
            <a:r>
              <a:rPr lang="en-US" b="1" i="1">
                <a:latin typeface="Palatino" pitchFamily="2" charset="77"/>
                <a:ea typeface="Palatino" pitchFamily="2" charset="77"/>
              </a:rPr>
              <a:t>self-sacrificing?</a:t>
            </a:r>
            <a:r>
              <a:rPr lang="en-US" i="1">
                <a:latin typeface="Palatino" pitchFamily="2" charset="77"/>
                <a:ea typeface="Palatino" pitchFamily="2" charset="77"/>
              </a:rPr>
              <a:t>,” </a:t>
            </a:r>
            <a:r>
              <a:rPr lang="en-US" i="1" dirty="0">
                <a:latin typeface="Palatino" pitchFamily="2" charset="77"/>
                <a:ea typeface="Palatino" pitchFamily="2" charset="77"/>
              </a:rPr>
              <a:t>“selfless,” “</a:t>
            </a:r>
            <a:r>
              <a:rPr lang="en-US" b="1" i="1" dirty="0">
                <a:latin typeface="Palatino" pitchFamily="2" charset="77"/>
                <a:ea typeface="Palatino" pitchFamily="2" charset="77"/>
              </a:rPr>
              <a:t>determined</a:t>
            </a:r>
            <a:r>
              <a:rPr lang="en-US" i="1" dirty="0">
                <a:latin typeface="Palatino" pitchFamily="2" charset="77"/>
                <a:ea typeface="Palatino" pitchFamily="2" charset="77"/>
              </a:rPr>
              <a:t>,” “the type who would </a:t>
            </a:r>
            <a:r>
              <a:rPr lang="en-US" b="1" i="1" dirty="0">
                <a:latin typeface="Palatino" pitchFamily="2" charset="77"/>
                <a:ea typeface="Palatino" pitchFamily="2" charset="77"/>
              </a:rPr>
              <a:t>save</a:t>
            </a:r>
            <a:r>
              <a:rPr lang="en-US" i="1" dirty="0">
                <a:latin typeface="Palatino" pitchFamily="2" charset="77"/>
                <a:ea typeface="Palatino" pitchFamily="2" charset="77"/>
              </a:rPr>
              <a:t> others,” “</a:t>
            </a:r>
            <a:r>
              <a:rPr lang="en-US" b="1" i="1" dirty="0">
                <a:latin typeface="Palatino" pitchFamily="2" charset="77"/>
                <a:ea typeface="Palatino" pitchFamily="2" charset="77"/>
              </a:rPr>
              <a:t>inspiring</a:t>
            </a:r>
            <a:r>
              <a:rPr lang="en-US" i="1" dirty="0">
                <a:latin typeface="Palatino" pitchFamily="2" charset="77"/>
                <a:ea typeface="Palatino" pitchFamily="2" charset="77"/>
              </a:rPr>
              <a:t>,” “</a:t>
            </a:r>
            <a:r>
              <a:rPr lang="en-US" b="1" i="1" dirty="0">
                <a:latin typeface="Palatino" pitchFamily="2" charset="77"/>
                <a:ea typeface="Palatino" pitchFamily="2" charset="77"/>
              </a:rPr>
              <a:t>helpful</a:t>
            </a:r>
            <a:r>
              <a:rPr lang="en-US" i="1" dirty="0">
                <a:latin typeface="Palatino" pitchFamily="2" charset="77"/>
                <a:ea typeface="Palatino" pitchFamily="2" charset="77"/>
              </a:rPr>
              <a:t>”</a:t>
            </a:r>
          </a:p>
          <a:p>
            <a:pPr marL="0" marR="0" lvl="0" indent="0" algn="l" defTabSz="914338"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38"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38" rtl="0" eaLnBrk="1" fontAlgn="auto" latinLnBrk="0" hangingPunct="1">
              <a:lnSpc>
                <a:spcPct val="100000"/>
              </a:lnSpc>
              <a:spcBef>
                <a:spcPts val="0"/>
              </a:spcBef>
              <a:spcAft>
                <a:spcPts val="0"/>
              </a:spcAft>
              <a:buClrTx/>
              <a:buSzTx/>
              <a:buFontTx/>
              <a:buNone/>
              <a:tabLst/>
              <a:defRPr/>
            </a:pPr>
            <a:r>
              <a:rPr lang="en-US" dirty="0"/>
              <a:t>An ordinary hero (</a:t>
            </a:r>
            <a:r>
              <a:rPr lang="en-US" b="1" dirty="0"/>
              <a:t>Protagonist</a:t>
            </a:r>
            <a:r>
              <a:rPr lang="en-US" dirty="0"/>
              <a:t>) experiences a change in setting (</a:t>
            </a:r>
            <a:r>
              <a:rPr lang="en-US" b="1" dirty="0"/>
              <a:t>Shift</a:t>
            </a:r>
            <a:r>
              <a:rPr lang="en-US" dirty="0"/>
              <a:t>) that sets them towards a goal (</a:t>
            </a:r>
            <a:r>
              <a:rPr lang="en-US" b="1" dirty="0"/>
              <a:t>Quest</a:t>
            </a:r>
            <a:r>
              <a:rPr lang="en-US" dirty="0"/>
              <a:t>) during which they encounter friends (</a:t>
            </a:r>
            <a:r>
              <a:rPr lang="en-US" i="1" dirty="0"/>
              <a:t>Allies</a:t>
            </a:r>
            <a:r>
              <a:rPr lang="en-US" dirty="0"/>
              <a:t>) and obstacles (</a:t>
            </a:r>
            <a:r>
              <a:rPr lang="en-US" b="1" dirty="0"/>
              <a:t>Challenges</a:t>
            </a:r>
            <a:r>
              <a:rPr lang="en-US" dirty="0"/>
              <a:t>), but eventually triumphs and personally grows (</a:t>
            </a:r>
            <a:r>
              <a:rPr lang="en-US" b="1" dirty="0"/>
              <a:t>Transformation</a:t>
            </a:r>
            <a:r>
              <a:rPr lang="en-US" dirty="0"/>
              <a:t>), before returning home to benefit their community (</a:t>
            </a:r>
            <a:r>
              <a:rPr lang="en-US" b="1" dirty="0"/>
              <a:t>Legacy</a:t>
            </a:r>
            <a:r>
              <a:rPr lang="en-US" dirty="0"/>
              <a:t>).</a:t>
            </a:r>
          </a:p>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22</a:t>
            </a:fld>
            <a:endParaRPr lang="en-US"/>
          </a:p>
        </p:txBody>
      </p:sp>
    </p:spTree>
    <p:extLst>
      <p:ext uri="{BB962C8B-B14F-4D97-AF65-F5344CB8AC3E}">
        <p14:creationId xmlns:p14="http://schemas.microsoft.com/office/powerpoint/2010/main" val="1963361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2314575" y="527050"/>
            <a:ext cx="4679950" cy="2633663"/>
          </a:xfrm>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572178A-82B3-40DA-9C6D-A0325B3BDBCD}" type="slidenum">
              <a:rPr lang="en-US" smtClean="0">
                <a:latin typeface="Arial" charset="0"/>
              </a:rPr>
              <a:pPr/>
              <a:t>23</a:t>
            </a:fld>
            <a:endParaRPr lang="en-US">
              <a:latin typeface="Arial" charset="0"/>
            </a:endParaRPr>
          </a:p>
        </p:txBody>
      </p:sp>
    </p:spTree>
    <p:extLst>
      <p:ext uri="{BB962C8B-B14F-4D97-AF65-F5344CB8AC3E}">
        <p14:creationId xmlns:p14="http://schemas.microsoft.com/office/powerpoint/2010/main" val="2212394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30</a:t>
            </a:fld>
            <a:endParaRPr lang="en-US"/>
          </a:p>
        </p:txBody>
      </p:sp>
    </p:spTree>
    <p:extLst>
      <p:ext uri="{BB962C8B-B14F-4D97-AF65-F5344CB8AC3E}">
        <p14:creationId xmlns:p14="http://schemas.microsoft.com/office/powerpoint/2010/main" val="2933525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8"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You are looking for students willing to work for an unpaid internship in exchange for valuable experience, resume building and </a:t>
            </a:r>
            <a:r>
              <a:rPr lang="en-US" u="sng" dirty="0">
                <a:effectLst/>
                <a:latin typeface="Helvetica" pitchFamily="2" charset="0"/>
              </a:rPr>
              <a:t>the opportunity to be part of the company down the road after the internship if “things go right.”</a:t>
            </a:r>
            <a:r>
              <a:rPr lang="en-US" dirty="0">
                <a:effectLst/>
                <a:latin typeface="Helvetica" pitchFamily="2" charset="0"/>
              </a:rPr>
              <a:t> You are interested in students who want to make an impact in the lives of others and are motivated by a larger social mission, and don’t “rock the boat” or disrupt the “company first” ethos of Chomp.</a:t>
            </a:r>
          </a:p>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32</a:t>
            </a:fld>
            <a:endParaRPr lang="en-US"/>
          </a:p>
        </p:txBody>
      </p:sp>
    </p:spTree>
    <p:extLst>
      <p:ext uri="{BB962C8B-B14F-4D97-AF65-F5344CB8AC3E}">
        <p14:creationId xmlns:p14="http://schemas.microsoft.com/office/powerpoint/2010/main" val="2876131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2314575" y="527050"/>
            <a:ext cx="4679950" cy="2633663"/>
          </a:xfrm>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572178A-82B3-40DA-9C6D-A0325B3BDBCD}" type="slidenum">
              <a:rPr lang="en-US" smtClean="0">
                <a:latin typeface="Arial" charset="0"/>
              </a:rPr>
              <a:pPr/>
              <a:t>37</a:t>
            </a:fld>
            <a:endParaRPr lang="en-US">
              <a:latin typeface="Arial" charset="0"/>
            </a:endParaRPr>
          </a:p>
        </p:txBody>
      </p:sp>
    </p:spTree>
    <p:extLst>
      <p:ext uri="{BB962C8B-B14F-4D97-AF65-F5344CB8AC3E}">
        <p14:creationId xmlns:p14="http://schemas.microsoft.com/office/powerpoint/2010/main" val="2109253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Controlling for type of job, type of organization, and region</a:t>
            </a:r>
          </a:p>
          <a:p>
            <a:endParaRPr lang="en-US" dirty="0"/>
          </a:p>
          <a:p>
            <a:r>
              <a:rPr lang="en-US" b="1" dirty="0"/>
              <a:t>Impact of Low Event Rate (4% Y = 1)</a:t>
            </a:r>
          </a:p>
          <a:p>
            <a:r>
              <a:rPr lang="en-US" dirty="0"/>
              <a:t>When only 4% of the observations have Y=1Y = 1Y=1 (and 96% have Y=0Y = 0Y=0), the situation is known as a "rare event" scenario. Here's how this low proportion affects your analysis:</a:t>
            </a:r>
          </a:p>
          <a:p>
            <a:pPr>
              <a:buFont typeface="+mj-lt"/>
              <a:buAutoNum type="arabicPeriod"/>
            </a:pPr>
            <a:r>
              <a:rPr lang="en-US" b="1" dirty="0"/>
              <a:t>Reduced Statistical Power</a:t>
            </a:r>
            <a:r>
              <a:rPr lang="en-US" dirty="0"/>
              <a:t>:</a:t>
            </a:r>
          </a:p>
          <a:p>
            <a:pPr marL="742950" lvl="1" indent="-285750">
              <a:buFont typeface="+mj-lt"/>
              <a:buAutoNum type="arabicPeriod"/>
            </a:pPr>
            <a:r>
              <a:rPr lang="en-US" b="1" dirty="0"/>
              <a:t>Lower Variability</a:t>
            </a:r>
            <a:r>
              <a:rPr lang="en-US" dirty="0"/>
              <a:t>: With only 4% of events, the variability in YYY is lower, which means there is less information to distinguish between different values of XXX. This reduces the ability of the model to detect a significant relationship between XXX and YYY.</a:t>
            </a:r>
          </a:p>
          <a:p>
            <a:pPr marL="742950" lvl="1" indent="-285750">
              <a:buFont typeface="+mj-lt"/>
              <a:buAutoNum type="arabicPeriod"/>
            </a:pPr>
            <a:r>
              <a:rPr lang="en-US" b="1" dirty="0"/>
              <a:t>Smaller Effective Sample Size</a:t>
            </a:r>
            <a:r>
              <a:rPr lang="en-US" dirty="0"/>
              <a:t>: Even if you have a large overall sample size, the effective sample size for the Y=1Y = 1Y=1 group is small. Power calculations are sensitive to the number of events; fewer events generally lead to lower power.</a:t>
            </a:r>
          </a:p>
          <a:p>
            <a:pPr marL="742950" lvl="1" indent="-285750">
              <a:buFont typeface="+mj-lt"/>
              <a:buAutoNum type="arabicPeriod"/>
            </a:pPr>
            <a:r>
              <a:rPr lang="en-US" b="1" dirty="0"/>
              <a:t>Increased Uncertainty in Estimates</a:t>
            </a:r>
            <a:r>
              <a:rPr lang="en-US" dirty="0"/>
              <a:t>: The logistic regression coefficients (odds ratios) related to Y=1Y = 1Y=1 will have larger standard errors due to the low number of events. This makes it harder to achieve statistically significant results.</a:t>
            </a:r>
          </a:p>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38</a:t>
            </a:fld>
            <a:endParaRPr lang="en-US"/>
          </a:p>
        </p:txBody>
      </p:sp>
    </p:spTree>
    <p:extLst>
      <p:ext uri="{BB962C8B-B14F-4D97-AF65-F5344CB8AC3E}">
        <p14:creationId xmlns:p14="http://schemas.microsoft.com/office/powerpoint/2010/main" val="952496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xfrm>
            <a:off x="2314575" y="527050"/>
            <a:ext cx="4679950" cy="2633663"/>
          </a:xfrm>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4C3460A-571B-4114-AAC9-C045572E279D}" type="slidenum">
              <a:rPr lang="en-US" smtClean="0">
                <a:latin typeface="Arial" charset="0"/>
              </a:rPr>
              <a:pPr/>
              <a:t>39</a:t>
            </a:fld>
            <a:endParaRPr lang="en-US">
              <a:latin typeface="Arial" charset="0"/>
            </a:endParaRPr>
          </a:p>
        </p:txBody>
      </p:sp>
    </p:spTree>
    <p:extLst>
      <p:ext uri="{BB962C8B-B14F-4D97-AF65-F5344CB8AC3E}">
        <p14:creationId xmlns:p14="http://schemas.microsoft.com/office/powerpoint/2010/main" val="1293296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effectLst/>
                <a:highlight>
                  <a:srgbClr val="FFFFFF"/>
                </a:highlight>
                <a:latin typeface="Times New Roman" panose="02020603050405020304" pitchFamily="18" charset="0"/>
                <a:ea typeface="SimSun" panose="02010600030101010101" pitchFamily="2" charset="-122"/>
              </a:rPr>
              <a:t>Deficit models are problematic, but overly </a:t>
            </a:r>
            <a:r>
              <a:rPr lang="en-US" sz="1800" dirty="0" err="1">
                <a:solidFill>
                  <a:srgbClr val="222222"/>
                </a:solidFill>
                <a:effectLst/>
                <a:highlight>
                  <a:srgbClr val="FFFFFF"/>
                </a:highlight>
                <a:latin typeface="Times New Roman" panose="02020603050405020304" pitchFamily="18" charset="0"/>
                <a:ea typeface="SimSun" panose="02010600030101010101" pitchFamily="2" charset="-122"/>
              </a:rPr>
              <a:t>romantized</a:t>
            </a:r>
            <a:r>
              <a:rPr lang="en-US" sz="1800" dirty="0">
                <a:solidFill>
                  <a:srgbClr val="222222"/>
                </a:solidFill>
                <a:effectLst/>
                <a:highlight>
                  <a:srgbClr val="FFFFFF"/>
                </a:highlight>
                <a:latin typeface="Times New Roman" panose="02020603050405020304" pitchFamily="18" charset="0"/>
                <a:ea typeface="SimSun" panose="02010600030101010101" pitchFamily="2" charset="-122"/>
              </a:rPr>
              <a:t> views hurt too</a:t>
            </a:r>
          </a:p>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40</a:t>
            </a:fld>
            <a:endParaRPr lang="en-US"/>
          </a:p>
        </p:txBody>
      </p:sp>
    </p:spTree>
    <p:extLst>
      <p:ext uri="{BB962C8B-B14F-4D97-AF65-F5344CB8AC3E}">
        <p14:creationId xmlns:p14="http://schemas.microsoft.com/office/powerpoint/2010/main" val="2222003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41</a:t>
            </a:fld>
            <a:endParaRPr lang="en-US"/>
          </a:p>
        </p:txBody>
      </p:sp>
    </p:spTree>
    <p:extLst>
      <p:ext uri="{BB962C8B-B14F-4D97-AF65-F5344CB8AC3E}">
        <p14:creationId xmlns:p14="http://schemas.microsoft.com/office/powerpoint/2010/main" val="1671498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effectLst/>
                <a:highlight>
                  <a:srgbClr val="FFFFFF"/>
                </a:highlight>
                <a:latin typeface="Times New Roman" panose="02020603050405020304" pitchFamily="18" charset="0"/>
                <a:ea typeface="SimSun" panose="02010600030101010101" pitchFamily="2" charset="-122"/>
              </a:rPr>
              <a:t>Despite efforts to bridge social class disparities by making higher education more accessible, social class disparity persists as college students transition into the professional world.</a:t>
            </a:r>
          </a:p>
          <a:p>
            <a:endParaRPr lang="en-US" dirty="0"/>
          </a:p>
          <a:p>
            <a:r>
              <a:rPr lang="en-US" dirty="0"/>
              <a:t>This could be caused by multiple reasons. And a </a:t>
            </a:r>
            <a:r>
              <a:rPr lang="en-US"/>
              <a:t>major contributing factor is...</a:t>
            </a:r>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2</a:t>
            </a:fld>
            <a:endParaRPr lang="en-US"/>
          </a:p>
        </p:txBody>
      </p:sp>
    </p:spTree>
    <p:extLst>
      <p:ext uri="{BB962C8B-B14F-4D97-AF65-F5344CB8AC3E}">
        <p14:creationId xmlns:p14="http://schemas.microsoft.com/office/powerpoint/2010/main" val="58379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5</a:t>
            </a:fld>
            <a:endParaRPr lang="en-US"/>
          </a:p>
        </p:txBody>
      </p:sp>
    </p:spTree>
    <p:extLst>
      <p:ext uri="{BB962C8B-B14F-4D97-AF65-F5344CB8AC3E}">
        <p14:creationId xmlns:p14="http://schemas.microsoft.com/office/powerpoint/2010/main" val="243451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8" rtl="0" eaLnBrk="1" fontAlgn="auto" latinLnBrk="0" hangingPunct="1">
              <a:lnSpc>
                <a:spcPct val="100000"/>
              </a:lnSpc>
              <a:spcBef>
                <a:spcPts val="0"/>
              </a:spcBef>
              <a:spcAft>
                <a:spcPts val="0"/>
              </a:spcAft>
              <a:buClrTx/>
              <a:buSzTx/>
              <a:buFontTx/>
              <a:buNone/>
              <a:tabLst/>
              <a:defRPr/>
            </a:pPr>
            <a:r>
              <a:rPr lang="en-US" kern="0" dirty="0"/>
              <a:t>E.g., inspiring, courageous, brave, saves</a:t>
            </a:r>
            <a:endParaRPr lang="en-US" altLang="zh-CN" kern="0" dirty="0"/>
          </a:p>
          <a:p>
            <a:endParaRPr lang="en-US" dirty="0"/>
          </a:p>
          <a:p>
            <a:r>
              <a:rPr lang="en-US" dirty="0"/>
              <a:t>An ordinary hero (Protagonist) experiences a change in setting (Shift) that sets them towards a goal (Quest) during which they encounter friends (Allies) and obstacles (Challenges), but eventually triumphs and personally grows (Transformation), before returning home to benefit their community (Legacy).</a:t>
            </a:r>
          </a:p>
          <a:p>
            <a:endParaRPr lang="en-US" dirty="0"/>
          </a:p>
          <a:p>
            <a:pPr>
              <a:buFont typeface="Arial" panose="020B0604020202020204" pitchFamily="34" charset="0"/>
              <a:buChar char="•"/>
            </a:pPr>
            <a:r>
              <a:rPr lang="en-US" dirty="0">
                <a:solidFill>
                  <a:srgbClr val="7F7F7F"/>
                </a:solidFill>
                <a:effectLst/>
                <a:latin typeface="Zapf Dingbats"/>
              </a:rPr>
              <a:t>They often </a:t>
            </a:r>
            <a:r>
              <a:rPr lang="en-US" i="1" dirty="0">
                <a:solidFill>
                  <a:srgbClr val="7F7F7F"/>
                </a:solidFill>
                <a:effectLst/>
                <a:latin typeface="Zapf Dingbats"/>
              </a:rPr>
              <a:t>overcome significant obstacles</a:t>
            </a:r>
            <a:r>
              <a:rPr lang="en-US" dirty="0">
                <a:solidFill>
                  <a:srgbClr val="7F7F7F"/>
                </a:solidFill>
                <a:effectLst/>
                <a:latin typeface="Zapf Dingbats"/>
              </a:rPr>
              <a:t> to pursue higher education and achieve their goals.</a:t>
            </a:r>
          </a:p>
          <a:p>
            <a:pPr>
              <a:buFont typeface="Arial" panose="020B0604020202020204" pitchFamily="34" charset="0"/>
              <a:buChar char="•"/>
            </a:pPr>
            <a:r>
              <a:rPr lang="en-US" dirty="0">
                <a:solidFill>
                  <a:srgbClr val="323232"/>
                </a:solidFill>
                <a:effectLst/>
                <a:latin typeface="Palatino" pitchFamily="2" charset="77"/>
              </a:rPr>
              <a:t>Their journey is often marked by </a:t>
            </a:r>
            <a:r>
              <a:rPr lang="en-US" i="1" dirty="0">
                <a:solidFill>
                  <a:srgbClr val="323232"/>
                </a:solidFill>
                <a:effectLst/>
                <a:latin typeface="Palatino" pitchFamily="2" charset="77"/>
              </a:rPr>
              <a:t>challenges (e.g., </a:t>
            </a:r>
            <a:r>
              <a:rPr lang="en-US" dirty="0">
                <a:solidFill>
                  <a:srgbClr val="323232"/>
                </a:solidFill>
                <a:effectLst/>
                <a:latin typeface="Palatino" pitchFamily="2" charset="77"/>
              </a:rPr>
              <a:t>financial constraints</a:t>
            </a:r>
            <a:r>
              <a:rPr lang="en-US" i="1" dirty="0">
                <a:solidFill>
                  <a:srgbClr val="323232"/>
                </a:solidFill>
                <a:effectLst/>
                <a:latin typeface="Palatino" pitchFamily="2" charset="77"/>
              </a:rPr>
              <a:t>,</a:t>
            </a:r>
            <a:r>
              <a:rPr lang="en-US" dirty="0">
                <a:solidFill>
                  <a:srgbClr val="323232"/>
                </a:solidFill>
                <a:effectLst/>
                <a:latin typeface="Palatino" pitchFamily="2" charset="77"/>
              </a:rPr>
              <a:t> navigating unfamiliar </a:t>
            </a:r>
            <a:r>
              <a:rPr lang="en-US" i="1" dirty="0">
                <a:solidFill>
                  <a:srgbClr val="323232"/>
                </a:solidFill>
                <a:effectLst/>
                <a:latin typeface="Palatino" pitchFamily="2" charset="77"/>
              </a:rPr>
              <a:t>environments</a:t>
            </a:r>
            <a:r>
              <a:rPr lang="en-US" dirty="0">
                <a:solidFill>
                  <a:srgbClr val="323232"/>
                </a:solidFill>
                <a:effectLst/>
                <a:latin typeface="Palatino" pitchFamily="2" charset="77"/>
              </a:rPr>
              <a:t>)</a:t>
            </a:r>
          </a:p>
          <a:p>
            <a:pPr>
              <a:buFont typeface="Arial" panose="020B0604020202020204" pitchFamily="34" charset="0"/>
              <a:buChar char="•"/>
            </a:pPr>
            <a:r>
              <a:rPr lang="en-US" dirty="0">
                <a:solidFill>
                  <a:srgbClr val="323232"/>
                </a:solidFill>
                <a:effectLst/>
                <a:latin typeface="Palatino" pitchFamily="2" charset="77"/>
              </a:rPr>
              <a:t>Despite these challenges, they demonstrate </a:t>
            </a:r>
            <a:r>
              <a:rPr lang="en-US" i="1" dirty="0">
                <a:solidFill>
                  <a:srgbClr val="323232"/>
                </a:solidFill>
                <a:effectLst/>
                <a:latin typeface="Palatino" pitchFamily="2" charset="77"/>
              </a:rPr>
              <a:t>resilience, determination, and a strong work ethic</a:t>
            </a:r>
            <a:r>
              <a:rPr lang="en-US" dirty="0">
                <a:solidFill>
                  <a:srgbClr val="323232"/>
                </a:solidFill>
                <a:effectLst/>
                <a:latin typeface="Palatino" pitchFamily="2" charset="77"/>
              </a:rPr>
              <a:t>.</a:t>
            </a:r>
          </a:p>
          <a:p>
            <a:pPr>
              <a:buFont typeface="Arial" panose="020B0604020202020204" pitchFamily="34" charset="0"/>
              <a:buChar char="•"/>
            </a:pPr>
            <a:r>
              <a:rPr lang="en-US" dirty="0">
                <a:solidFill>
                  <a:srgbClr val="323232"/>
                </a:solidFill>
                <a:effectLst/>
                <a:latin typeface="Palatino" pitchFamily="2" charset="77"/>
              </a:rPr>
              <a:t>They defy the odds to give back</a:t>
            </a:r>
            <a:r>
              <a:rPr lang="en-US" i="1" dirty="0">
                <a:solidFill>
                  <a:srgbClr val="323232"/>
                </a:solidFill>
                <a:effectLst/>
                <a:latin typeface="Palatino" pitchFamily="2" charset="77"/>
              </a:rPr>
              <a:t> to their families and help their communities</a:t>
            </a:r>
            <a:r>
              <a:rPr lang="en-US" dirty="0">
                <a:solidFill>
                  <a:srgbClr val="323232"/>
                </a:solidFill>
                <a:effectLst/>
                <a:latin typeface="Palatino" pitchFamily="2" charset="77"/>
              </a:rPr>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6</a:t>
            </a:fld>
            <a:endParaRPr lang="en-US"/>
          </a:p>
        </p:txBody>
      </p:sp>
    </p:spTree>
    <p:extLst>
      <p:ext uri="{BB962C8B-B14F-4D97-AF65-F5344CB8AC3E}">
        <p14:creationId xmlns:p14="http://schemas.microsoft.com/office/powerpoint/2010/main" val="90403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7</a:t>
            </a:fld>
            <a:endParaRPr lang="en-US"/>
          </a:p>
        </p:txBody>
      </p:sp>
    </p:spTree>
    <p:extLst>
      <p:ext uri="{BB962C8B-B14F-4D97-AF65-F5344CB8AC3E}">
        <p14:creationId xmlns:p14="http://schemas.microsoft.com/office/powerpoint/2010/main" val="334444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3464AB-27FB-4475-9924-06ECB7455CB0}" type="slidenum">
              <a:rPr lang="en-US" smtClean="0"/>
              <a:pPr/>
              <a:t>8</a:t>
            </a:fld>
            <a:endParaRPr lang="en-US"/>
          </a:p>
        </p:txBody>
      </p:sp>
    </p:spTree>
    <p:extLst>
      <p:ext uri="{BB962C8B-B14F-4D97-AF65-F5344CB8AC3E}">
        <p14:creationId xmlns:p14="http://schemas.microsoft.com/office/powerpoint/2010/main" val="3592556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US Department of Labor, </a:t>
            </a:r>
          </a:p>
          <a:p>
            <a:r>
              <a:rPr lang="en-US" dirty="0"/>
              <a:t>unpaid internships in for-profit companies need to pass a primary beneficiary test</a:t>
            </a:r>
          </a:p>
        </p:txBody>
      </p:sp>
      <p:sp>
        <p:nvSpPr>
          <p:cNvPr id="4" name="Slide Number Placeholder 3"/>
          <p:cNvSpPr>
            <a:spLocks noGrp="1"/>
          </p:cNvSpPr>
          <p:nvPr>
            <p:ph type="sldNum" sz="quarter" idx="5"/>
          </p:nvPr>
        </p:nvSpPr>
        <p:spPr/>
        <p:txBody>
          <a:bodyPr/>
          <a:lstStyle/>
          <a:p>
            <a:fld id="{BF3464AB-27FB-4475-9924-06ECB7455CB0}" type="slidenum">
              <a:rPr lang="en-US" smtClean="0"/>
              <a:pPr/>
              <a:t>11</a:t>
            </a:fld>
            <a:endParaRPr lang="en-US"/>
          </a:p>
        </p:txBody>
      </p:sp>
    </p:spTree>
    <p:extLst>
      <p:ext uri="{BB962C8B-B14F-4D97-AF65-F5344CB8AC3E}">
        <p14:creationId xmlns:p14="http://schemas.microsoft.com/office/powerpoint/2010/main" val="1779537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2314575" y="527050"/>
            <a:ext cx="4679950" cy="2633663"/>
          </a:xfrm>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572178A-82B3-40DA-9C6D-A0325B3BDBCD}" type="slidenum">
              <a:rPr lang="en-US" smtClean="0">
                <a:latin typeface="Arial" charset="0"/>
              </a:rPr>
              <a:pPr/>
              <a:t>15</a:t>
            </a:fld>
            <a:endParaRPr lang="en-US">
              <a:latin typeface="Arial" charset="0"/>
            </a:endParaRPr>
          </a:p>
        </p:txBody>
      </p:sp>
    </p:spTree>
    <p:extLst>
      <p:ext uri="{BB962C8B-B14F-4D97-AF65-F5344CB8AC3E}">
        <p14:creationId xmlns:p14="http://schemas.microsoft.com/office/powerpoint/2010/main" val="200228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2314575" y="527050"/>
            <a:ext cx="4679950" cy="2633663"/>
          </a:xfrm>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572178A-82B3-40DA-9C6D-A0325B3BDBCD}" type="slidenum">
              <a:rPr lang="en-US" smtClean="0">
                <a:latin typeface="Arial" charset="0"/>
              </a:rPr>
              <a:pPr/>
              <a:t>16</a:t>
            </a:fld>
            <a:endParaRPr lang="en-US">
              <a:latin typeface="Arial" charset="0"/>
            </a:endParaRPr>
          </a:p>
        </p:txBody>
      </p:sp>
    </p:spTree>
    <p:extLst>
      <p:ext uri="{BB962C8B-B14F-4D97-AF65-F5344CB8AC3E}">
        <p14:creationId xmlns:p14="http://schemas.microsoft.com/office/powerpoint/2010/main" val="1762827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5" descr="Rady_waves.jpg"/>
          <p:cNvPicPr>
            <a:picLocks noChangeAspect="1"/>
          </p:cNvPicPr>
          <p:nvPr/>
        </p:nvPicPr>
        <p:blipFill>
          <a:blip r:embed="rId2" cstate="print"/>
          <a:srcRect/>
          <a:stretch>
            <a:fillRect/>
          </a:stretch>
        </p:blipFill>
        <p:spPr bwMode="auto">
          <a:xfrm>
            <a:off x="0" y="2286003"/>
            <a:ext cx="12192000" cy="3889375"/>
          </a:xfrm>
          <a:prstGeom prst="rect">
            <a:avLst/>
          </a:prstGeom>
          <a:noFill/>
          <a:ln w="9525">
            <a:noFill/>
            <a:miter lim="800000"/>
            <a:headEnd/>
            <a:tailEnd/>
          </a:ln>
        </p:spPr>
      </p:pic>
      <p:sp>
        <p:nvSpPr>
          <p:cNvPr id="44034" name="Rectangle 2"/>
          <p:cNvSpPr>
            <a:spLocks noGrp="1" noChangeArrowheads="1"/>
          </p:cNvSpPr>
          <p:nvPr>
            <p:ph type="ctrTitle"/>
          </p:nvPr>
        </p:nvSpPr>
        <p:spPr>
          <a:xfrm>
            <a:off x="508001" y="152401"/>
            <a:ext cx="10363200" cy="1752600"/>
          </a:xfrm>
        </p:spPr>
        <p:txBody>
          <a:bodyPr/>
          <a:lstStyle>
            <a:lvl1pPr>
              <a:defRPr sz="2800" b="0">
                <a:solidFill>
                  <a:schemeClr val="tx1"/>
                </a:solidFill>
                <a:latin typeface="Calibri"/>
                <a:cs typeface="Calibri"/>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81001"/>
            <a:ext cx="274320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81001"/>
            <a:ext cx="802640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Arial" pitchFamily="34" charset="0"/>
                <a:ea typeface="Tahoma"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spcBef>
                <a:spcPts val="800"/>
              </a:spcBef>
              <a:defRPr sz="2400">
                <a:latin typeface="Arial" pitchFamily="34" charset="0"/>
                <a:cs typeface="Arial" pitchFamily="34" charset="0"/>
              </a:defRPr>
            </a:lvl1pPr>
            <a:lvl2pPr>
              <a:spcBef>
                <a:spcPts val="800"/>
              </a:spcBef>
              <a:defRPr sz="2400">
                <a:latin typeface="Arial" pitchFamily="34" charset="0"/>
                <a:cs typeface="Arial" pitchFamily="34" charset="0"/>
              </a:defRPr>
            </a:lvl2pPr>
            <a:lvl3pPr>
              <a:spcBef>
                <a:spcPts val="800"/>
              </a:spcBef>
              <a:defRPr sz="2200">
                <a:latin typeface="Arial" pitchFamily="34" charset="0"/>
                <a:cs typeface="Arial" pitchFamily="34" charset="0"/>
              </a:defRPr>
            </a:lvl3pPr>
            <a:lvl4pPr>
              <a:spcBef>
                <a:spcPts val="800"/>
              </a:spcBef>
              <a:defRPr sz="2200"/>
            </a:lvl4pPr>
            <a:lvl5pPr>
              <a:spcBef>
                <a:spcPts val="800"/>
              </a:spcBef>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2000" b="1" cap="all">
                <a:solidFill>
                  <a:schemeClr val="tx1"/>
                </a:solidFill>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4000" b="1">
                <a:solidFill>
                  <a:srgbClr val="002060"/>
                </a:solidFill>
                <a:latin typeface="+mj-lt"/>
              </a:defRPr>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a:t>Click to edit Master title style</a:t>
            </a:r>
          </a:p>
        </p:txBody>
      </p:sp>
      <p:sp>
        <p:nvSpPr>
          <p:cNvPr id="3" name="Content Placeholder 2"/>
          <p:cNvSpPr>
            <a:spLocks noGrp="1"/>
          </p:cNvSpPr>
          <p:nvPr>
            <p:ph sz="half" idx="1"/>
          </p:nvPr>
        </p:nvSpPr>
        <p:spPr>
          <a:xfrm>
            <a:off x="609600" y="1295400"/>
            <a:ext cx="5384800" cy="4830764"/>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95400"/>
            <a:ext cx="5384800" cy="4830764"/>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457200"/>
            <a:ext cx="109728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09600" y="1295400"/>
            <a:ext cx="10972800" cy="48307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794"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ctr" rtl="0" eaLnBrk="1" fontAlgn="base" hangingPunct="1">
        <a:spcBef>
          <a:spcPct val="0"/>
        </a:spcBef>
        <a:spcAft>
          <a:spcPct val="0"/>
        </a:spcAft>
        <a:defRPr sz="3600" b="1">
          <a:solidFill>
            <a:srgbClr val="002060"/>
          </a:solidFill>
          <a:latin typeface="Arial" pitchFamily="34" charset="0"/>
          <a:ea typeface="ＭＳ Ｐゴシック" pitchFamily="-65" charset="-128"/>
          <a:cs typeface="Arial" pitchFamily="34" charset="0"/>
        </a:defRPr>
      </a:lvl1pPr>
      <a:lvl2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2pPr>
      <a:lvl3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3pPr>
      <a:lvl4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4pPr>
      <a:lvl5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5pPr>
      <a:lvl6pPr marL="457189" algn="l" rtl="0" eaLnBrk="1" fontAlgn="base" hangingPunct="1">
        <a:spcBef>
          <a:spcPct val="0"/>
        </a:spcBef>
        <a:spcAft>
          <a:spcPct val="0"/>
        </a:spcAft>
        <a:defRPr sz="2400" b="1">
          <a:solidFill>
            <a:schemeClr val="bg2"/>
          </a:solidFill>
          <a:latin typeface="Arial" pitchFamily="-65" charset="0"/>
        </a:defRPr>
      </a:lvl6pPr>
      <a:lvl7pPr marL="914377" algn="l" rtl="0" eaLnBrk="1" fontAlgn="base" hangingPunct="1">
        <a:spcBef>
          <a:spcPct val="0"/>
        </a:spcBef>
        <a:spcAft>
          <a:spcPct val="0"/>
        </a:spcAft>
        <a:defRPr sz="2400" b="1">
          <a:solidFill>
            <a:schemeClr val="bg2"/>
          </a:solidFill>
          <a:latin typeface="Arial" pitchFamily="-65" charset="0"/>
        </a:defRPr>
      </a:lvl7pPr>
      <a:lvl8pPr marL="1371566" algn="l" rtl="0" eaLnBrk="1" fontAlgn="base" hangingPunct="1">
        <a:spcBef>
          <a:spcPct val="0"/>
        </a:spcBef>
        <a:spcAft>
          <a:spcPct val="0"/>
        </a:spcAft>
        <a:defRPr sz="2400" b="1">
          <a:solidFill>
            <a:schemeClr val="bg2"/>
          </a:solidFill>
          <a:latin typeface="Arial" pitchFamily="-65" charset="0"/>
        </a:defRPr>
      </a:lvl8pPr>
      <a:lvl9pPr marL="1828754" algn="l" rtl="0" eaLnBrk="1" fontAlgn="base" hangingPunct="1">
        <a:spcBef>
          <a:spcPct val="0"/>
        </a:spcBef>
        <a:spcAft>
          <a:spcPct val="0"/>
        </a:spcAft>
        <a:defRPr sz="2400" b="1">
          <a:solidFill>
            <a:schemeClr val="bg2"/>
          </a:solidFill>
          <a:latin typeface="Arial" pitchFamily="-65" charset="0"/>
        </a:defRPr>
      </a:lvl9pPr>
    </p:titleStyle>
    <p:bodyStyle>
      <a:lvl1pPr marL="342891" indent="-342891"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1pPr>
      <a:lvl2pPr marL="742932" indent="-285744"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2pPr>
      <a:lvl3pPr marL="1142971"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3pPr>
      <a:lvl4pPr marL="1600160"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4pPr>
      <a:lvl5pPr marL="2057349"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5pPr>
      <a:lvl6pPr marL="2514537" indent="-228594" algn="l" rtl="0" eaLnBrk="1" fontAlgn="base" hangingPunct="1">
        <a:spcBef>
          <a:spcPct val="20000"/>
        </a:spcBef>
        <a:spcAft>
          <a:spcPct val="0"/>
        </a:spcAft>
        <a:buChar char="»"/>
        <a:defRPr>
          <a:solidFill>
            <a:schemeClr val="tx1"/>
          </a:solidFill>
          <a:latin typeface="+mn-lt"/>
          <a:ea typeface="ＭＳ Ｐゴシック" pitchFamily="-65" charset="-128"/>
        </a:defRPr>
      </a:lvl6pPr>
      <a:lvl7pPr marL="2971726" indent="-228594" algn="l" rtl="0" eaLnBrk="1" fontAlgn="base" hangingPunct="1">
        <a:spcBef>
          <a:spcPct val="20000"/>
        </a:spcBef>
        <a:spcAft>
          <a:spcPct val="0"/>
        </a:spcAft>
        <a:buChar char="»"/>
        <a:defRPr>
          <a:solidFill>
            <a:schemeClr val="tx1"/>
          </a:solidFill>
          <a:latin typeface="+mn-lt"/>
          <a:ea typeface="ＭＳ Ｐゴシック" pitchFamily="-65" charset="-128"/>
        </a:defRPr>
      </a:lvl7pPr>
      <a:lvl8pPr marL="3428914" indent="-228594" algn="l" rtl="0" eaLnBrk="1" fontAlgn="base" hangingPunct="1">
        <a:spcBef>
          <a:spcPct val="20000"/>
        </a:spcBef>
        <a:spcAft>
          <a:spcPct val="0"/>
        </a:spcAft>
        <a:buChar char="»"/>
        <a:defRPr>
          <a:solidFill>
            <a:schemeClr val="tx1"/>
          </a:solidFill>
          <a:latin typeface="+mn-lt"/>
          <a:ea typeface="ＭＳ Ｐゴシック" pitchFamily="-65" charset="-128"/>
        </a:defRPr>
      </a:lvl8pPr>
      <a:lvl9pPr marL="3886103" indent="-228594" algn="l" rtl="0" eaLnBrk="1" fontAlgn="base" hangingPunct="1">
        <a:spcBef>
          <a:spcPct val="20000"/>
        </a:spcBef>
        <a:spcAft>
          <a:spcPct val="0"/>
        </a:spcAft>
        <a:buChar char="»"/>
        <a:defRPr>
          <a:solidFill>
            <a:schemeClr val="tx1"/>
          </a:solidFill>
          <a:latin typeface="+mn-lt"/>
          <a:ea typeface="ＭＳ Ｐゴシック" pitchFamily="-65" charset="-128"/>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04799" y="1066799"/>
            <a:ext cx="6705600" cy="927152"/>
          </a:xfrm>
        </p:spPr>
        <p:txBody>
          <a:bodyPr anchor="ctr"/>
          <a:lstStyle/>
          <a:p>
            <a:br>
              <a:rPr lang="en-US" sz="3200" b="0" i="1" cap="none" dirty="0">
                <a:solidFill>
                  <a:srgbClr val="002060"/>
                </a:solidFill>
                <a:ea typeface="ＭＳ Ｐゴシック" pitchFamily="34" charset="-128"/>
              </a:rPr>
            </a:br>
            <a:r>
              <a:rPr lang="en-US" sz="3200" b="0" i="1" cap="none" dirty="0">
                <a:solidFill>
                  <a:srgbClr val="002060"/>
                </a:solidFill>
                <a:ea typeface="ＭＳ Ｐゴシック" pitchFamily="34" charset="-128"/>
              </a:rPr>
              <a:t>The Heroization and Exploitation of </a:t>
            </a:r>
            <a:br>
              <a:rPr lang="en-US" sz="3200" b="0" i="1" cap="none" dirty="0">
                <a:solidFill>
                  <a:srgbClr val="002060"/>
                </a:solidFill>
                <a:ea typeface="ＭＳ Ｐゴシック" pitchFamily="34" charset="-128"/>
              </a:rPr>
            </a:br>
            <a:r>
              <a:rPr lang="en-US" sz="3200" b="0" i="1" cap="none" dirty="0">
                <a:solidFill>
                  <a:srgbClr val="002060"/>
                </a:solidFill>
                <a:ea typeface="ＭＳ Ｐゴシック" pitchFamily="34" charset="-128"/>
              </a:rPr>
              <a:t>First-gen College Students</a:t>
            </a:r>
          </a:p>
        </p:txBody>
      </p:sp>
      <p:sp>
        <p:nvSpPr>
          <p:cNvPr id="6" name="Text Placeholder 2">
            <a:extLst>
              <a:ext uri="{FF2B5EF4-FFF2-40B4-BE49-F238E27FC236}">
                <a16:creationId xmlns:a16="http://schemas.microsoft.com/office/drawing/2014/main" id="{5805370D-BAFA-9760-2DAA-D8B2C3ED5782}"/>
              </a:ext>
            </a:extLst>
          </p:cNvPr>
          <p:cNvSpPr txBox="1">
            <a:spLocks/>
          </p:cNvSpPr>
          <p:nvPr/>
        </p:nvSpPr>
        <p:spPr>
          <a:xfrm>
            <a:off x="663442" y="2594181"/>
            <a:ext cx="5988315" cy="2825389"/>
          </a:xfrm>
          <a:prstGeom prst="rect">
            <a:avLst/>
          </a:prstGeom>
        </p:spPr>
        <p:txBody>
          <a:bodyPr wrap="square">
            <a:spAutoFit/>
          </a:bodyPr>
          <a:lstStyle>
            <a:lvl1pPr marL="342891" indent="-342891" algn="l" rtl="0" eaLnBrk="1" fontAlgn="base" hangingPunct="1">
              <a:spcBef>
                <a:spcPct val="20000"/>
              </a:spcBef>
              <a:spcAft>
                <a:spcPct val="0"/>
              </a:spcAft>
              <a:buChar char="•"/>
              <a:defRPr sz="2600">
                <a:solidFill>
                  <a:schemeClr val="tx1"/>
                </a:solidFill>
                <a:latin typeface="+mj-lt"/>
                <a:ea typeface="ＭＳ Ｐゴシック" pitchFamily="-65" charset="-128"/>
                <a:cs typeface="Calibri"/>
              </a:defRPr>
            </a:lvl1pPr>
            <a:lvl2pPr marL="742932" indent="-285744" algn="l" rtl="0" eaLnBrk="1" fontAlgn="base" hangingPunct="1">
              <a:spcBef>
                <a:spcPct val="20000"/>
              </a:spcBef>
              <a:spcAft>
                <a:spcPct val="0"/>
              </a:spcAft>
              <a:buChar char="–"/>
              <a:defRPr sz="2600">
                <a:solidFill>
                  <a:schemeClr val="tx1"/>
                </a:solidFill>
                <a:latin typeface="+mj-lt"/>
                <a:ea typeface="ＭＳ Ｐゴシック" pitchFamily="-65" charset="-128"/>
                <a:cs typeface="Calibri"/>
              </a:defRPr>
            </a:lvl2pPr>
            <a:lvl3pPr marL="1142971" indent="-228594"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3pPr>
            <a:lvl4pPr marL="1600160" indent="-228594"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4pPr>
            <a:lvl5pPr marL="2057349" indent="-228594"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5pPr>
            <a:lvl6pPr marL="2514537" indent="-228594" algn="l" rtl="0" eaLnBrk="1" fontAlgn="base" hangingPunct="1">
              <a:spcBef>
                <a:spcPct val="20000"/>
              </a:spcBef>
              <a:spcAft>
                <a:spcPct val="0"/>
              </a:spcAft>
              <a:buChar char="»"/>
              <a:defRPr>
                <a:solidFill>
                  <a:schemeClr val="tx1"/>
                </a:solidFill>
                <a:latin typeface="+mn-lt"/>
                <a:ea typeface="ＭＳ Ｐゴシック" pitchFamily="-65" charset="-128"/>
              </a:defRPr>
            </a:lvl6pPr>
            <a:lvl7pPr marL="2971726" indent="-228594" algn="l" rtl="0" eaLnBrk="1" fontAlgn="base" hangingPunct="1">
              <a:spcBef>
                <a:spcPct val="20000"/>
              </a:spcBef>
              <a:spcAft>
                <a:spcPct val="0"/>
              </a:spcAft>
              <a:buChar char="»"/>
              <a:defRPr>
                <a:solidFill>
                  <a:schemeClr val="tx1"/>
                </a:solidFill>
                <a:latin typeface="+mn-lt"/>
                <a:ea typeface="ＭＳ Ｐゴシック" pitchFamily="-65" charset="-128"/>
              </a:defRPr>
            </a:lvl7pPr>
            <a:lvl8pPr marL="3428914" indent="-228594" algn="l" rtl="0" eaLnBrk="1" fontAlgn="base" hangingPunct="1">
              <a:spcBef>
                <a:spcPct val="20000"/>
              </a:spcBef>
              <a:spcAft>
                <a:spcPct val="0"/>
              </a:spcAft>
              <a:buChar char="»"/>
              <a:defRPr>
                <a:solidFill>
                  <a:schemeClr val="tx1"/>
                </a:solidFill>
                <a:latin typeface="+mn-lt"/>
                <a:ea typeface="ＭＳ Ｐゴシック" pitchFamily="-65" charset="-128"/>
              </a:defRPr>
            </a:lvl8pPr>
            <a:lvl9pPr marL="3886103" indent="-228594" algn="l" rtl="0" eaLnBrk="1" fontAlgn="base" hangingPunct="1">
              <a:spcBef>
                <a:spcPct val="20000"/>
              </a:spcBef>
              <a:spcAft>
                <a:spcPct val="0"/>
              </a:spcAft>
              <a:buChar char="»"/>
              <a:defRPr>
                <a:solidFill>
                  <a:schemeClr val="tx1"/>
                </a:solidFill>
                <a:latin typeface="+mn-lt"/>
                <a:ea typeface="ＭＳ Ｐゴシック" pitchFamily="-65" charset="-128"/>
              </a:defRPr>
            </a:lvl9pPr>
          </a:lstStyle>
          <a:p>
            <a:pPr marL="0" indent="0" algn="ctr">
              <a:buNone/>
            </a:pPr>
            <a:r>
              <a:rPr lang="en-US" sz="2400" b="1" kern="0" dirty="0">
                <a:solidFill>
                  <a:srgbClr val="002060"/>
                </a:solidFill>
                <a:ea typeface="ＭＳ Ｐゴシック" pitchFamily="34" charset="-128"/>
              </a:rPr>
              <a:t>Shuang Wu</a:t>
            </a:r>
          </a:p>
          <a:p>
            <a:pPr marL="0" indent="0" algn="ctr">
              <a:buNone/>
            </a:pPr>
            <a:r>
              <a:rPr lang="en-US" sz="2000" kern="0" dirty="0">
                <a:solidFill>
                  <a:srgbClr val="002060"/>
                </a:solidFill>
                <a:ea typeface="ＭＳ Ｐゴシック" pitchFamily="34" charset="-128"/>
              </a:rPr>
              <a:t>UC San Diego</a:t>
            </a:r>
          </a:p>
          <a:p>
            <a:pPr marL="0" indent="0" algn="ctr">
              <a:buNone/>
            </a:pPr>
            <a:endParaRPr lang="en-US" sz="800" kern="0" dirty="0">
              <a:solidFill>
                <a:srgbClr val="002060"/>
              </a:solidFill>
              <a:ea typeface="ＭＳ Ｐゴシック" pitchFamily="34" charset="-128"/>
            </a:endParaRPr>
          </a:p>
          <a:p>
            <a:pPr marL="0" indent="0" algn="ctr">
              <a:buNone/>
            </a:pPr>
            <a:r>
              <a:rPr lang="en-US" sz="2400" b="1" kern="0" dirty="0">
                <a:solidFill>
                  <a:srgbClr val="002060"/>
                </a:solidFill>
                <a:ea typeface="ＭＳ Ｐゴシック" pitchFamily="34" charset="-128"/>
              </a:rPr>
              <a:t>Peter </a:t>
            </a:r>
            <a:r>
              <a:rPr lang="en-US" sz="2400" b="1" kern="0" dirty="0" err="1">
                <a:solidFill>
                  <a:srgbClr val="002060"/>
                </a:solidFill>
                <a:ea typeface="ＭＳ Ｐゴシック" pitchFamily="34" charset="-128"/>
              </a:rPr>
              <a:t>Belmi</a:t>
            </a:r>
            <a:endParaRPr lang="en-US" sz="2400" b="1" kern="0" dirty="0">
              <a:solidFill>
                <a:srgbClr val="002060"/>
              </a:solidFill>
              <a:ea typeface="ＭＳ Ｐゴシック" pitchFamily="34" charset="-128"/>
            </a:endParaRPr>
          </a:p>
          <a:p>
            <a:pPr marL="0" indent="0" algn="ctr">
              <a:buNone/>
            </a:pPr>
            <a:r>
              <a:rPr lang="en-US" sz="2000" kern="0" dirty="0">
                <a:solidFill>
                  <a:srgbClr val="002060"/>
                </a:solidFill>
                <a:ea typeface="ＭＳ Ｐゴシック" pitchFamily="34" charset="-128"/>
              </a:rPr>
              <a:t>University of Virginia</a:t>
            </a:r>
          </a:p>
          <a:p>
            <a:pPr marL="0" indent="0" algn="ctr">
              <a:buNone/>
            </a:pPr>
            <a:endParaRPr lang="en-US" sz="2000" b="1" kern="0" dirty="0">
              <a:solidFill>
                <a:schemeClr val="tx2"/>
              </a:solidFill>
              <a:ea typeface="ＭＳ Ｐゴシック" pitchFamily="34" charset="-128"/>
            </a:endParaRPr>
          </a:p>
          <a:p>
            <a:pPr marL="0" indent="0" algn="ctr">
              <a:buNone/>
            </a:pPr>
            <a:r>
              <a:rPr lang="en-US" sz="2400" b="1" kern="0" dirty="0">
                <a:solidFill>
                  <a:schemeClr val="tx2"/>
                </a:solidFill>
                <a:ea typeface="ＭＳ Ｐゴシック" pitchFamily="34" charset="-128"/>
              </a:rPr>
              <a:t>AOM 2024</a:t>
            </a:r>
          </a:p>
          <a:p>
            <a:pPr marL="0" indent="0" algn="ctr">
              <a:buNone/>
            </a:pPr>
            <a:endParaRPr lang="en-US" sz="800" kern="0" dirty="0">
              <a:solidFill>
                <a:srgbClr val="002060"/>
              </a:solidFill>
              <a:ea typeface="ＭＳ Ｐゴシック" pitchFamily="34" charset="-128"/>
            </a:endParaRPr>
          </a:p>
        </p:txBody>
      </p:sp>
      <p:pic>
        <p:nvPicPr>
          <p:cNvPr id="2" name="Picture 2" descr="Rady School of Management">
            <a:extLst>
              <a:ext uri="{FF2B5EF4-FFF2-40B4-BE49-F238E27FC236}">
                <a16:creationId xmlns:a16="http://schemas.microsoft.com/office/drawing/2014/main" id="{B7D56B07-18BF-39BB-44FF-73A7611B6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19800"/>
            <a:ext cx="2489200" cy="5974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017F71A-B551-655B-A83F-5DF45B68A4E4}"/>
              </a:ext>
            </a:extLst>
          </p:cNvPr>
          <p:cNvPicPr>
            <a:picLocks noChangeAspect="1"/>
          </p:cNvPicPr>
          <p:nvPr/>
        </p:nvPicPr>
        <p:blipFill>
          <a:blip r:embed="rId4"/>
          <a:stretch>
            <a:fillRect/>
          </a:stretch>
        </p:blipFill>
        <p:spPr>
          <a:xfrm>
            <a:off x="2971800" y="5837260"/>
            <a:ext cx="4301831" cy="946403"/>
          </a:xfrm>
          <a:prstGeom prst="rect">
            <a:avLst/>
          </a:prstGeom>
        </p:spPr>
      </p:pic>
      <p:pic>
        <p:nvPicPr>
          <p:cNvPr id="1028" name="Picture 4" descr="A simple sketch-style illustration representing 'All Work and No Pay' with the slogan included. The sketch should depict a tired, overworked individual at a desk, surrounded by stacks of papers, a computer, and other work-related items. The person should appear exhausted and frustrated. An empty wallet or a broken piggy bank should be on the desk to symbolize the lack of compensation. Above or below the sketch, the slogan 'All Work and No Pay' should be written in a clear, legible font. The overall design should be minimalistic, using basic lines and minimal details.">
            <a:extLst>
              <a:ext uri="{FF2B5EF4-FFF2-40B4-BE49-F238E27FC236}">
                <a16:creationId xmlns:a16="http://schemas.microsoft.com/office/drawing/2014/main" id="{0C4D24FD-EDDF-2DA1-4FFA-EDC2FA949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3431" y="1278694"/>
            <a:ext cx="4300611" cy="4300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68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4227-0898-F900-5B6E-883891B4CEDA}"/>
              </a:ext>
            </a:extLst>
          </p:cNvPr>
          <p:cNvSpPr>
            <a:spLocks noGrp="1"/>
          </p:cNvSpPr>
          <p:nvPr>
            <p:ph type="title"/>
          </p:nvPr>
        </p:nvSpPr>
        <p:spPr/>
        <p:txBody>
          <a:bodyPr/>
          <a:lstStyle/>
          <a:p>
            <a:r>
              <a:rPr lang="en-US" dirty="0"/>
              <a:t>Is an unpaid internship exploitative?</a:t>
            </a:r>
          </a:p>
        </p:txBody>
      </p:sp>
      <p:sp>
        <p:nvSpPr>
          <p:cNvPr id="3" name="Content Placeholder 2">
            <a:extLst>
              <a:ext uri="{FF2B5EF4-FFF2-40B4-BE49-F238E27FC236}">
                <a16:creationId xmlns:a16="http://schemas.microsoft.com/office/drawing/2014/main" id="{626B1E7C-900B-ED7D-D7E5-BA726454D50E}"/>
              </a:ext>
            </a:extLst>
          </p:cNvPr>
          <p:cNvSpPr>
            <a:spLocks noGrp="1"/>
          </p:cNvSpPr>
          <p:nvPr>
            <p:ph sz="half" idx="1"/>
          </p:nvPr>
        </p:nvSpPr>
        <p:spPr/>
        <p:txBody>
          <a:bodyPr/>
          <a:lstStyle/>
          <a:p>
            <a:pPr marL="0" indent="0">
              <a:buNone/>
            </a:pPr>
            <a:r>
              <a:rPr lang="en-US" b="1" dirty="0">
                <a:solidFill>
                  <a:srgbClr val="00B050"/>
                </a:solidFill>
              </a:rPr>
              <a:t>REGULATION: </a:t>
            </a:r>
            <a:r>
              <a:rPr lang="en-US" b="1" dirty="0">
                <a:latin typeface="+mn-lt"/>
                <a:ea typeface="Palatino" pitchFamily="2" charset="77"/>
              </a:rPr>
              <a:t>Primary Beneficiary </a:t>
            </a:r>
            <a:endParaRPr lang="en-US" b="1" dirty="0">
              <a:solidFill>
                <a:srgbClr val="00B050"/>
              </a:solidFill>
              <a:latin typeface="+mn-lt"/>
            </a:endParaRPr>
          </a:p>
          <a:p>
            <a:r>
              <a:rPr lang="en-US" dirty="0">
                <a:latin typeface="Palatino" pitchFamily="2" charset="77"/>
                <a:ea typeface="Palatino" pitchFamily="2" charset="77"/>
              </a:rPr>
              <a:t>No expectation of compensation</a:t>
            </a:r>
          </a:p>
          <a:p>
            <a:r>
              <a:rPr lang="en-US" dirty="0">
                <a:latin typeface="Palatino" pitchFamily="2" charset="77"/>
                <a:ea typeface="Palatino" pitchFamily="2" charset="77"/>
              </a:rPr>
              <a:t>Provides training similar to educational settings</a:t>
            </a:r>
          </a:p>
          <a:p>
            <a:r>
              <a:rPr lang="en-US" dirty="0">
                <a:latin typeface="Palatino" pitchFamily="2" charset="77"/>
                <a:ea typeface="Palatino" pitchFamily="2" charset="77"/>
              </a:rPr>
              <a:t>Not displace paid labor and provide significant educational benefits</a:t>
            </a:r>
          </a:p>
          <a:p>
            <a:r>
              <a:rPr lang="en-US" dirty="0">
                <a:latin typeface="Palatino" pitchFamily="2" charset="77"/>
                <a:ea typeface="Palatino" pitchFamily="2" charset="77"/>
              </a:rPr>
              <a:t>Tied to formal educational program</a:t>
            </a:r>
          </a:p>
          <a:p>
            <a:r>
              <a:rPr lang="en-US" dirty="0">
                <a:latin typeface="Palatino" pitchFamily="2" charset="77"/>
                <a:ea typeface="Palatino" pitchFamily="2" charset="77"/>
              </a:rPr>
              <a:t>Corresponds to academic calendar</a:t>
            </a:r>
          </a:p>
          <a:p>
            <a:r>
              <a:rPr lang="en-US" dirty="0">
                <a:latin typeface="Palatino" pitchFamily="2" charset="77"/>
                <a:ea typeface="Palatino" pitchFamily="2" charset="77"/>
              </a:rPr>
              <a:t>Duration limited to the period which provides beneficial learning</a:t>
            </a:r>
          </a:p>
          <a:p>
            <a:r>
              <a:rPr lang="en-US" dirty="0">
                <a:latin typeface="Palatino" pitchFamily="2" charset="77"/>
                <a:ea typeface="Palatino" pitchFamily="2" charset="77"/>
              </a:rPr>
              <a:t>Not entitled to paid job at the conclusion</a:t>
            </a:r>
          </a:p>
          <a:p>
            <a:pPr lvl="1"/>
            <a:endParaRPr lang="en-US" dirty="0">
              <a:latin typeface="Palatino" pitchFamily="2" charset="77"/>
              <a:ea typeface="Palatino" pitchFamily="2" charset="77"/>
            </a:endParaRPr>
          </a:p>
        </p:txBody>
      </p:sp>
      <p:sp>
        <p:nvSpPr>
          <p:cNvPr id="4" name="Content Placeholder 3">
            <a:extLst>
              <a:ext uri="{FF2B5EF4-FFF2-40B4-BE49-F238E27FC236}">
                <a16:creationId xmlns:a16="http://schemas.microsoft.com/office/drawing/2014/main" id="{20519FAF-42AF-F5AB-975E-1303E985F0A9}"/>
              </a:ext>
            </a:extLst>
          </p:cNvPr>
          <p:cNvSpPr>
            <a:spLocks noGrp="1"/>
          </p:cNvSpPr>
          <p:nvPr>
            <p:ph sz="half" idx="2"/>
          </p:nvPr>
        </p:nvSpPr>
        <p:spPr/>
        <p:txBody>
          <a:bodyPr/>
          <a:lstStyle/>
          <a:p>
            <a:pPr marL="0" indent="0">
              <a:buNone/>
            </a:pPr>
            <a:r>
              <a:rPr lang="en-US" b="1" dirty="0">
                <a:solidFill>
                  <a:srgbClr val="FF0000"/>
                </a:solidFill>
              </a:rPr>
              <a:t>REALITY</a:t>
            </a:r>
          </a:p>
          <a:p>
            <a:r>
              <a:rPr lang="en-US" dirty="0">
                <a:latin typeface="Palatino" pitchFamily="2" charset="77"/>
                <a:ea typeface="Palatino" pitchFamily="2" charset="77"/>
              </a:rPr>
              <a:t>unpaid interns often engage in menial, clerical work than paid interns </a:t>
            </a:r>
          </a:p>
          <a:p>
            <a:r>
              <a:rPr lang="en-US" dirty="0">
                <a:latin typeface="Palatino" pitchFamily="2" charset="77"/>
                <a:ea typeface="Palatino" pitchFamily="2" charset="77"/>
              </a:rPr>
              <a:t>Test is subjective, leading to inconsistent court decisions</a:t>
            </a:r>
          </a:p>
          <a:p>
            <a:r>
              <a:rPr lang="en-US" dirty="0">
                <a:latin typeface="Palatino" pitchFamily="2" charset="77"/>
                <a:ea typeface="Palatino" pitchFamily="2" charset="77"/>
              </a:rPr>
              <a:t>Interns may not report due to fear for repercussion</a:t>
            </a:r>
          </a:p>
          <a:p>
            <a:r>
              <a:rPr lang="en-US" dirty="0">
                <a:latin typeface="Palatino" pitchFamily="2" charset="77"/>
                <a:ea typeface="Palatino" pitchFamily="2" charset="77"/>
              </a:rPr>
              <a:t>Unpaid interns, without employee status, may be precluded from legal protection against employment discrimination and sexual harassment </a:t>
            </a:r>
          </a:p>
        </p:txBody>
      </p:sp>
    </p:spTree>
    <p:extLst>
      <p:ext uri="{BB962C8B-B14F-4D97-AF65-F5344CB8AC3E}">
        <p14:creationId xmlns:p14="http://schemas.microsoft.com/office/powerpoint/2010/main" val="2358804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4227-0898-F900-5B6E-883891B4CEDA}"/>
              </a:ext>
            </a:extLst>
          </p:cNvPr>
          <p:cNvSpPr>
            <a:spLocks noGrp="1"/>
          </p:cNvSpPr>
          <p:nvPr>
            <p:ph type="title"/>
          </p:nvPr>
        </p:nvSpPr>
        <p:spPr/>
        <p:txBody>
          <a:bodyPr/>
          <a:lstStyle/>
          <a:p>
            <a:r>
              <a:rPr lang="en-US" dirty="0"/>
              <a:t>Is an unpaid internship exploitative?</a:t>
            </a:r>
          </a:p>
        </p:txBody>
      </p:sp>
      <p:sp>
        <p:nvSpPr>
          <p:cNvPr id="3" name="Content Placeholder 2">
            <a:extLst>
              <a:ext uri="{FF2B5EF4-FFF2-40B4-BE49-F238E27FC236}">
                <a16:creationId xmlns:a16="http://schemas.microsoft.com/office/drawing/2014/main" id="{626B1E7C-900B-ED7D-D7E5-BA726454D50E}"/>
              </a:ext>
            </a:extLst>
          </p:cNvPr>
          <p:cNvSpPr>
            <a:spLocks noGrp="1"/>
          </p:cNvSpPr>
          <p:nvPr>
            <p:ph sz="half" idx="1"/>
          </p:nvPr>
        </p:nvSpPr>
        <p:spPr/>
        <p:txBody>
          <a:bodyPr/>
          <a:lstStyle/>
          <a:p>
            <a:pPr marL="0" indent="0">
              <a:buNone/>
            </a:pPr>
            <a:r>
              <a:rPr lang="en-US" b="1" dirty="0">
                <a:solidFill>
                  <a:srgbClr val="00B050"/>
                </a:solidFill>
              </a:rPr>
              <a:t>REGULATION: </a:t>
            </a:r>
            <a:r>
              <a:rPr lang="en-US" b="1" dirty="0">
                <a:latin typeface="+mn-lt"/>
                <a:ea typeface="Palatino" pitchFamily="2" charset="77"/>
              </a:rPr>
              <a:t>Primary Beneficiary </a:t>
            </a:r>
            <a:endParaRPr lang="en-US" b="1" dirty="0">
              <a:solidFill>
                <a:srgbClr val="00B050"/>
              </a:solidFill>
              <a:latin typeface="+mn-lt"/>
            </a:endParaRPr>
          </a:p>
          <a:p>
            <a:r>
              <a:rPr lang="en-US" dirty="0">
                <a:latin typeface="Palatino" pitchFamily="2" charset="77"/>
                <a:ea typeface="Palatino" pitchFamily="2" charset="77"/>
              </a:rPr>
              <a:t>Provides training similar to educational settings</a:t>
            </a:r>
          </a:p>
          <a:p>
            <a:r>
              <a:rPr lang="en-US" dirty="0">
                <a:latin typeface="Palatino" pitchFamily="2" charset="77"/>
                <a:ea typeface="Palatino" pitchFamily="2" charset="77"/>
              </a:rPr>
              <a:t>Not displace paid labor and provide significant educational benefits</a:t>
            </a:r>
          </a:p>
          <a:p>
            <a:r>
              <a:rPr lang="en-US" dirty="0">
                <a:latin typeface="Palatino" pitchFamily="2" charset="77"/>
                <a:ea typeface="Palatino" pitchFamily="2" charset="77"/>
              </a:rPr>
              <a:t>Tied to formal educational program</a:t>
            </a:r>
          </a:p>
          <a:p>
            <a:r>
              <a:rPr lang="en-US" dirty="0">
                <a:latin typeface="Palatino" pitchFamily="2" charset="77"/>
                <a:ea typeface="Palatino" pitchFamily="2" charset="77"/>
              </a:rPr>
              <a:t>Corresponds to academic calendar</a:t>
            </a:r>
          </a:p>
          <a:p>
            <a:r>
              <a:rPr lang="en-US" dirty="0">
                <a:latin typeface="Palatino" pitchFamily="2" charset="77"/>
                <a:ea typeface="Palatino" pitchFamily="2" charset="77"/>
              </a:rPr>
              <a:t>Duration limited to the period which provides beneficial learning</a:t>
            </a:r>
          </a:p>
          <a:p>
            <a:r>
              <a:rPr lang="en-US" dirty="0">
                <a:latin typeface="Palatino" pitchFamily="2" charset="77"/>
                <a:ea typeface="Palatino" pitchFamily="2" charset="77"/>
              </a:rPr>
              <a:t>No expectation of compensation</a:t>
            </a:r>
          </a:p>
          <a:p>
            <a:r>
              <a:rPr lang="en-US" dirty="0">
                <a:latin typeface="Palatino" pitchFamily="2" charset="77"/>
                <a:ea typeface="Palatino" pitchFamily="2" charset="77"/>
              </a:rPr>
              <a:t>Not entitled to paid job at the conclusion</a:t>
            </a:r>
          </a:p>
          <a:p>
            <a:pPr lvl="1"/>
            <a:endParaRPr lang="en-US" dirty="0">
              <a:latin typeface="Palatino" pitchFamily="2" charset="77"/>
              <a:ea typeface="Palatino" pitchFamily="2" charset="77"/>
            </a:endParaRPr>
          </a:p>
        </p:txBody>
      </p:sp>
      <p:sp>
        <p:nvSpPr>
          <p:cNvPr id="6" name="Content Placeholder 5">
            <a:extLst>
              <a:ext uri="{FF2B5EF4-FFF2-40B4-BE49-F238E27FC236}">
                <a16:creationId xmlns:a16="http://schemas.microsoft.com/office/drawing/2014/main" id="{D832A593-E1C5-66B6-A1BE-B73932C63DBC}"/>
              </a:ext>
            </a:extLst>
          </p:cNvPr>
          <p:cNvSpPr>
            <a:spLocks noGrp="1"/>
          </p:cNvSpPr>
          <p:nvPr>
            <p:ph sz="half" idx="2"/>
          </p:nvPr>
        </p:nvSpPr>
        <p:spPr/>
        <p:txBody>
          <a:bodyPr/>
          <a:lstStyle/>
          <a:p>
            <a:pPr marL="0" indent="0">
              <a:buNone/>
            </a:pPr>
            <a:r>
              <a:rPr lang="en-US" b="1" dirty="0">
                <a:solidFill>
                  <a:srgbClr val="FF0000"/>
                </a:solidFill>
              </a:rPr>
              <a:t>REALITY</a:t>
            </a:r>
          </a:p>
          <a:p>
            <a:endParaRPr lang="en-US" dirty="0"/>
          </a:p>
        </p:txBody>
      </p:sp>
    </p:spTree>
    <p:extLst>
      <p:ext uri="{BB962C8B-B14F-4D97-AF65-F5344CB8AC3E}">
        <p14:creationId xmlns:p14="http://schemas.microsoft.com/office/powerpoint/2010/main" val="154063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4227-0898-F900-5B6E-883891B4CEDA}"/>
              </a:ext>
            </a:extLst>
          </p:cNvPr>
          <p:cNvSpPr>
            <a:spLocks noGrp="1"/>
          </p:cNvSpPr>
          <p:nvPr>
            <p:ph type="title"/>
          </p:nvPr>
        </p:nvSpPr>
        <p:spPr/>
        <p:txBody>
          <a:bodyPr/>
          <a:lstStyle/>
          <a:p>
            <a:r>
              <a:rPr lang="en-US" dirty="0"/>
              <a:t>Is an unpaid internship exploitative?</a:t>
            </a:r>
          </a:p>
        </p:txBody>
      </p:sp>
      <p:sp>
        <p:nvSpPr>
          <p:cNvPr id="3" name="Content Placeholder 2">
            <a:extLst>
              <a:ext uri="{FF2B5EF4-FFF2-40B4-BE49-F238E27FC236}">
                <a16:creationId xmlns:a16="http://schemas.microsoft.com/office/drawing/2014/main" id="{626B1E7C-900B-ED7D-D7E5-BA726454D50E}"/>
              </a:ext>
            </a:extLst>
          </p:cNvPr>
          <p:cNvSpPr>
            <a:spLocks noGrp="1"/>
          </p:cNvSpPr>
          <p:nvPr>
            <p:ph sz="half" idx="1"/>
          </p:nvPr>
        </p:nvSpPr>
        <p:spPr/>
        <p:txBody>
          <a:bodyPr/>
          <a:lstStyle/>
          <a:p>
            <a:pPr marL="0" indent="0">
              <a:buNone/>
            </a:pPr>
            <a:r>
              <a:rPr lang="en-US" b="1" dirty="0">
                <a:solidFill>
                  <a:srgbClr val="00B050"/>
                </a:solidFill>
              </a:rPr>
              <a:t>REGULATION: </a:t>
            </a:r>
            <a:r>
              <a:rPr lang="en-US" b="1" dirty="0">
                <a:latin typeface="+mn-lt"/>
                <a:ea typeface="Palatino" pitchFamily="2" charset="77"/>
              </a:rPr>
              <a:t>Primary Beneficiary </a:t>
            </a:r>
            <a:endParaRPr lang="en-US" b="1" dirty="0">
              <a:solidFill>
                <a:srgbClr val="00B050"/>
              </a:solidFill>
              <a:latin typeface="+mn-lt"/>
            </a:endParaRPr>
          </a:p>
          <a:p>
            <a:r>
              <a:rPr lang="en-US" b="1" dirty="0">
                <a:latin typeface="Palatino" pitchFamily="2" charset="77"/>
                <a:ea typeface="Palatino" pitchFamily="2" charset="77"/>
              </a:rPr>
              <a:t>Provides training similar to educational settings</a:t>
            </a:r>
          </a:p>
          <a:p>
            <a:r>
              <a:rPr lang="en-US" b="1" dirty="0">
                <a:latin typeface="Palatino" pitchFamily="2" charset="77"/>
                <a:ea typeface="Palatino" pitchFamily="2" charset="77"/>
              </a:rPr>
              <a:t>Not displace paid labor and provide significant educational benefits</a:t>
            </a:r>
          </a:p>
          <a:p>
            <a:r>
              <a:rPr lang="en-US" dirty="0">
                <a:solidFill>
                  <a:schemeClr val="bg2"/>
                </a:solidFill>
                <a:latin typeface="Palatino" pitchFamily="2" charset="77"/>
                <a:ea typeface="Palatino" pitchFamily="2" charset="77"/>
              </a:rPr>
              <a:t>Tied to formal educational program</a:t>
            </a:r>
          </a:p>
          <a:p>
            <a:r>
              <a:rPr lang="en-US" dirty="0">
                <a:solidFill>
                  <a:schemeClr val="bg2"/>
                </a:solidFill>
                <a:latin typeface="Palatino" pitchFamily="2" charset="77"/>
                <a:ea typeface="Palatino" pitchFamily="2" charset="77"/>
              </a:rPr>
              <a:t>Corresponds to academic calendar</a:t>
            </a:r>
          </a:p>
          <a:p>
            <a:r>
              <a:rPr lang="en-US" dirty="0">
                <a:solidFill>
                  <a:schemeClr val="bg2"/>
                </a:solidFill>
                <a:latin typeface="Palatino" pitchFamily="2" charset="77"/>
                <a:ea typeface="Palatino" pitchFamily="2" charset="77"/>
              </a:rPr>
              <a:t>Duration limited to the period which provides beneficial learning</a:t>
            </a:r>
          </a:p>
          <a:p>
            <a:r>
              <a:rPr lang="en-US" dirty="0">
                <a:solidFill>
                  <a:schemeClr val="bg2"/>
                </a:solidFill>
                <a:latin typeface="Palatino" pitchFamily="2" charset="77"/>
                <a:ea typeface="Palatino" pitchFamily="2" charset="77"/>
              </a:rPr>
              <a:t>No expectation of compensation</a:t>
            </a:r>
          </a:p>
          <a:p>
            <a:r>
              <a:rPr lang="en-US" dirty="0">
                <a:solidFill>
                  <a:schemeClr val="bg2"/>
                </a:solidFill>
                <a:latin typeface="Palatino" pitchFamily="2" charset="77"/>
                <a:ea typeface="Palatino" pitchFamily="2" charset="77"/>
              </a:rPr>
              <a:t>Not entitled to paid job at the conclusion</a:t>
            </a:r>
          </a:p>
          <a:p>
            <a:pPr lvl="1"/>
            <a:endParaRPr lang="en-US" dirty="0">
              <a:latin typeface="Palatino" pitchFamily="2" charset="77"/>
              <a:ea typeface="Palatino" pitchFamily="2" charset="77"/>
            </a:endParaRPr>
          </a:p>
        </p:txBody>
      </p:sp>
      <p:sp>
        <p:nvSpPr>
          <p:cNvPr id="4" name="Content Placeholder 3">
            <a:extLst>
              <a:ext uri="{FF2B5EF4-FFF2-40B4-BE49-F238E27FC236}">
                <a16:creationId xmlns:a16="http://schemas.microsoft.com/office/drawing/2014/main" id="{20519FAF-42AF-F5AB-975E-1303E985F0A9}"/>
              </a:ext>
            </a:extLst>
          </p:cNvPr>
          <p:cNvSpPr>
            <a:spLocks noGrp="1"/>
          </p:cNvSpPr>
          <p:nvPr>
            <p:ph sz="half" idx="2"/>
          </p:nvPr>
        </p:nvSpPr>
        <p:spPr/>
        <p:txBody>
          <a:bodyPr/>
          <a:lstStyle/>
          <a:p>
            <a:pPr marL="0" indent="0">
              <a:buNone/>
            </a:pPr>
            <a:r>
              <a:rPr lang="en-US" b="1" dirty="0">
                <a:solidFill>
                  <a:srgbClr val="FF0000"/>
                </a:solidFill>
              </a:rPr>
              <a:t>REALITY</a:t>
            </a:r>
          </a:p>
          <a:p>
            <a:pPr marL="0" indent="0">
              <a:buNone/>
            </a:pPr>
            <a:endParaRPr lang="en-US" dirty="0">
              <a:latin typeface="Palatino" pitchFamily="2" charset="77"/>
              <a:ea typeface="Palatino" pitchFamily="2" charset="77"/>
            </a:endParaRPr>
          </a:p>
          <a:p>
            <a:pPr marL="0" indent="0">
              <a:buNone/>
            </a:pPr>
            <a:endParaRPr lang="en-US" dirty="0">
              <a:latin typeface="Palatino" pitchFamily="2" charset="77"/>
              <a:ea typeface="Palatino" pitchFamily="2" charset="77"/>
            </a:endParaRPr>
          </a:p>
          <a:p>
            <a:pPr marL="400041" lvl="1" indent="0">
              <a:buNone/>
            </a:pPr>
            <a:r>
              <a:rPr lang="en-US" b="1" dirty="0">
                <a:latin typeface="Palatino" pitchFamily="2" charset="77"/>
                <a:ea typeface="Palatino" pitchFamily="2" charset="77"/>
              </a:rPr>
              <a:t>unpaid interns often engage in menial, clerical work that does not contribute to professional development, and would otherwise be done by paid employees</a:t>
            </a:r>
          </a:p>
        </p:txBody>
      </p:sp>
      <p:sp>
        <p:nvSpPr>
          <p:cNvPr id="5" name="Explosion 1 4">
            <a:extLst>
              <a:ext uri="{FF2B5EF4-FFF2-40B4-BE49-F238E27FC236}">
                <a16:creationId xmlns:a16="http://schemas.microsoft.com/office/drawing/2014/main" id="{8CF779E6-3710-C83F-21CB-9D1A02A97E79}"/>
              </a:ext>
            </a:extLst>
          </p:cNvPr>
          <p:cNvSpPr/>
          <p:nvPr/>
        </p:nvSpPr>
        <p:spPr bwMode="auto">
          <a:xfrm>
            <a:off x="6400800" y="2133600"/>
            <a:ext cx="609600" cy="533400"/>
          </a:xfrm>
          <a:prstGeom prst="irregularSeal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197778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4227-0898-F900-5B6E-883891B4CEDA}"/>
              </a:ext>
            </a:extLst>
          </p:cNvPr>
          <p:cNvSpPr>
            <a:spLocks noGrp="1"/>
          </p:cNvSpPr>
          <p:nvPr>
            <p:ph type="title"/>
          </p:nvPr>
        </p:nvSpPr>
        <p:spPr/>
        <p:txBody>
          <a:bodyPr/>
          <a:lstStyle/>
          <a:p>
            <a:r>
              <a:rPr lang="en-US" dirty="0"/>
              <a:t>Is an unpaid internship exploitative?</a:t>
            </a:r>
          </a:p>
        </p:txBody>
      </p:sp>
      <p:sp>
        <p:nvSpPr>
          <p:cNvPr id="3" name="Content Placeholder 2">
            <a:extLst>
              <a:ext uri="{FF2B5EF4-FFF2-40B4-BE49-F238E27FC236}">
                <a16:creationId xmlns:a16="http://schemas.microsoft.com/office/drawing/2014/main" id="{626B1E7C-900B-ED7D-D7E5-BA726454D50E}"/>
              </a:ext>
            </a:extLst>
          </p:cNvPr>
          <p:cNvSpPr>
            <a:spLocks noGrp="1"/>
          </p:cNvSpPr>
          <p:nvPr>
            <p:ph sz="half" idx="1"/>
          </p:nvPr>
        </p:nvSpPr>
        <p:spPr/>
        <p:txBody>
          <a:bodyPr/>
          <a:lstStyle/>
          <a:p>
            <a:pPr marL="0" indent="0">
              <a:buNone/>
            </a:pPr>
            <a:r>
              <a:rPr lang="en-US" b="1" dirty="0">
                <a:solidFill>
                  <a:srgbClr val="00B050"/>
                </a:solidFill>
              </a:rPr>
              <a:t>REGULATION: </a:t>
            </a:r>
            <a:r>
              <a:rPr lang="en-US" b="1" dirty="0">
                <a:latin typeface="+mn-lt"/>
                <a:ea typeface="Palatino" pitchFamily="2" charset="77"/>
              </a:rPr>
              <a:t>Primary Beneficiary </a:t>
            </a:r>
            <a:endParaRPr lang="en-US" b="1" dirty="0">
              <a:solidFill>
                <a:srgbClr val="00B050"/>
              </a:solidFill>
              <a:latin typeface="+mn-lt"/>
            </a:endParaRPr>
          </a:p>
          <a:p>
            <a:r>
              <a:rPr lang="en-US" dirty="0">
                <a:solidFill>
                  <a:schemeClr val="bg2"/>
                </a:solidFill>
                <a:latin typeface="Palatino" pitchFamily="2" charset="77"/>
                <a:ea typeface="Palatino" pitchFamily="2" charset="77"/>
              </a:rPr>
              <a:t>Provides training similar to educational settings</a:t>
            </a:r>
          </a:p>
          <a:p>
            <a:r>
              <a:rPr lang="en-US" dirty="0">
                <a:solidFill>
                  <a:schemeClr val="bg2"/>
                </a:solidFill>
                <a:latin typeface="Palatino" pitchFamily="2" charset="77"/>
                <a:ea typeface="Palatino" pitchFamily="2" charset="77"/>
              </a:rPr>
              <a:t>Not displace paid labor and provide significant educational benefits</a:t>
            </a:r>
          </a:p>
          <a:p>
            <a:r>
              <a:rPr lang="en-US" b="1" dirty="0">
                <a:latin typeface="Palatino" pitchFamily="2" charset="77"/>
                <a:ea typeface="Palatino" pitchFamily="2" charset="77"/>
              </a:rPr>
              <a:t>Tied to formal educational program</a:t>
            </a:r>
          </a:p>
          <a:p>
            <a:r>
              <a:rPr lang="en-US" dirty="0">
                <a:solidFill>
                  <a:schemeClr val="bg2"/>
                </a:solidFill>
                <a:latin typeface="Palatino" pitchFamily="2" charset="77"/>
                <a:ea typeface="Palatino" pitchFamily="2" charset="77"/>
              </a:rPr>
              <a:t>Corresponds to academic calendar</a:t>
            </a:r>
          </a:p>
          <a:p>
            <a:r>
              <a:rPr lang="en-US" dirty="0">
                <a:solidFill>
                  <a:schemeClr val="bg2"/>
                </a:solidFill>
                <a:latin typeface="Palatino" pitchFamily="2" charset="77"/>
                <a:ea typeface="Palatino" pitchFamily="2" charset="77"/>
              </a:rPr>
              <a:t>Duration limited to the period which provides beneficial learning</a:t>
            </a:r>
          </a:p>
          <a:p>
            <a:r>
              <a:rPr lang="en-US" dirty="0">
                <a:solidFill>
                  <a:schemeClr val="bg2"/>
                </a:solidFill>
                <a:latin typeface="Palatino" pitchFamily="2" charset="77"/>
                <a:ea typeface="Palatino" pitchFamily="2" charset="77"/>
              </a:rPr>
              <a:t>No expectation of compensation</a:t>
            </a:r>
          </a:p>
          <a:p>
            <a:r>
              <a:rPr lang="en-US" dirty="0">
                <a:solidFill>
                  <a:schemeClr val="bg2"/>
                </a:solidFill>
                <a:latin typeface="Palatino" pitchFamily="2" charset="77"/>
                <a:ea typeface="Palatino" pitchFamily="2" charset="77"/>
              </a:rPr>
              <a:t>Not entitled to paid job at the conclusion</a:t>
            </a:r>
          </a:p>
          <a:p>
            <a:pPr lvl="1"/>
            <a:endParaRPr lang="en-US" dirty="0">
              <a:latin typeface="Palatino" pitchFamily="2" charset="77"/>
              <a:ea typeface="Palatino" pitchFamily="2" charset="77"/>
            </a:endParaRPr>
          </a:p>
        </p:txBody>
      </p:sp>
      <p:sp>
        <p:nvSpPr>
          <p:cNvPr id="4" name="Content Placeholder 3">
            <a:extLst>
              <a:ext uri="{FF2B5EF4-FFF2-40B4-BE49-F238E27FC236}">
                <a16:creationId xmlns:a16="http://schemas.microsoft.com/office/drawing/2014/main" id="{20519FAF-42AF-F5AB-975E-1303E985F0A9}"/>
              </a:ext>
            </a:extLst>
          </p:cNvPr>
          <p:cNvSpPr>
            <a:spLocks noGrp="1"/>
          </p:cNvSpPr>
          <p:nvPr>
            <p:ph sz="half" idx="2"/>
          </p:nvPr>
        </p:nvSpPr>
        <p:spPr/>
        <p:txBody>
          <a:bodyPr/>
          <a:lstStyle/>
          <a:p>
            <a:pPr marL="0" indent="0">
              <a:buNone/>
            </a:pPr>
            <a:r>
              <a:rPr lang="en-US" b="1" dirty="0">
                <a:solidFill>
                  <a:srgbClr val="FF0000"/>
                </a:solidFill>
              </a:rPr>
              <a:t>REALITY</a:t>
            </a:r>
          </a:p>
          <a:p>
            <a:pPr marL="0" indent="0">
              <a:buNone/>
            </a:pPr>
            <a:endParaRPr lang="en-US" dirty="0">
              <a:latin typeface="Palatino" pitchFamily="2" charset="77"/>
              <a:ea typeface="Palatino" pitchFamily="2" charset="77"/>
            </a:endParaRPr>
          </a:p>
          <a:p>
            <a:pPr marL="0" indent="0">
              <a:buNone/>
            </a:pPr>
            <a:endParaRPr lang="en-US" dirty="0">
              <a:latin typeface="Palatino" pitchFamily="2" charset="77"/>
              <a:ea typeface="Palatino" pitchFamily="2" charset="77"/>
            </a:endParaRPr>
          </a:p>
          <a:p>
            <a:pPr marL="0" indent="0">
              <a:buNone/>
            </a:pPr>
            <a:endParaRPr lang="en-US" dirty="0">
              <a:latin typeface="Palatino" pitchFamily="2" charset="77"/>
              <a:ea typeface="Palatino" pitchFamily="2" charset="77"/>
            </a:endParaRPr>
          </a:p>
          <a:p>
            <a:pPr marL="0" indent="0">
              <a:buNone/>
            </a:pPr>
            <a:endParaRPr lang="en-US" dirty="0">
              <a:latin typeface="Palatino" pitchFamily="2" charset="77"/>
              <a:ea typeface="Palatino" pitchFamily="2" charset="77"/>
            </a:endParaRPr>
          </a:p>
          <a:p>
            <a:pPr marL="0" indent="0">
              <a:buNone/>
            </a:pPr>
            <a:endParaRPr lang="en-US" dirty="0">
              <a:latin typeface="Palatino" pitchFamily="2" charset="77"/>
              <a:ea typeface="Palatino" pitchFamily="2" charset="77"/>
            </a:endParaRPr>
          </a:p>
          <a:p>
            <a:pPr marL="400041" lvl="1" indent="0">
              <a:buNone/>
            </a:pPr>
            <a:r>
              <a:rPr lang="en-US" b="1" dirty="0">
                <a:latin typeface="Palatino" pitchFamily="2" charset="77"/>
                <a:ea typeface="Palatino" pitchFamily="2" charset="77"/>
              </a:rPr>
              <a:t>Students must pay to enroll in a college class, and then they have to work for free.</a:t>
            </a:r>
          </a:p>
        </p:txBody>
      </p:sp>
      <p:sp>
        <p:nvSpPr>
          <p:cNvPr id="5" name="Explosion 1 4">
            <a:extLst>
              <a:ext uri="{FF2B5EF4-FFF2-40B4-BE49-F238E27FC236}">
                <a16:creationId xmlns:a16="http://schemas.microsoft.com/office/drawing/2014/main" id="{8CF779E6-3710-C83F-21CB-9D1A02A97E79}"/>
              </a:ext>
            </a:extLst>
          </p:cNvPr>
          <p:cNvSpPr/>
          <p:nvPr/>
        </p:nvSpPr>
        <p:spPr bwMode="auto">
          <a:xfrm>
            <a:off x="6400800" y="3429000"/>
            <a:ext cx="609600" cy="533400"/>
          </a:xfrm>
          <a:prstGeom prst="irregularSeal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266946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4227-0898-F900-5B6E-883891B4CEDA}"/>
              </a:ext>
            </a:extLst>
          </p:cNvPr>
          <p:cNvSpPr>
            <a:spLocks noGrp="1"/>
          </p:cNvSpPr>
          <p:nvPr>
            <p:ph type="title"/>
          </p:nvPr>
        </p:nvSpPr>
        <p:spPr/>
        <p:txBody>
          <a:bodyPr/>
          <a:lstStyle/>
          <a:p>
            <a:r>
              <a:rPr lang="en-US" dirty="0"/>
              <a:t>Is an unpaid internship exploitative?</a:t>
            </a:r>
          </a:p>
        </p:txBody>
      </p:sp>
      <p:sp>
        <p:nvSpPr>
          <p:cNvPr id="3" name="Content Placeholder 2">
            <a:extLst>
              <a:ext uri="{FF2B5EF4-FFF2-40B4-BE49-F238E27FC236}">
                <a16:creationId xmlns:a16="http://schemas.microsoft.com/office/drawing/2014/main" id="{626B1E7C-900B-ED7D-D7E5-BA726454D50E}"/>
              </a:ext>
            </a:extLst>
          </p:cNvPr>
          <p:cNvSpPr>
            <a:spLocks noGrp="1"/>
          </p:cNvSpPr>
          <p:nvPr>
            <p:ph sz="half" idx="1"/>
          </p:nvPr>
        </p:nvSpPr>
        <p:spPr/>
        <p:txBody>
          <a:bodyPr/>
          <a:lstStyle/>
          <a:p>
            <a:pPr marL="0" indent="0">
              <a:buNone/>
            </a:pPr>
            <a:r>
              <a:rPr lang="en-US" b="1" dirty="0">
                <a:solidFill>
                  <a:srgbClr val="00B050"/>
                </a:solidFill>
              </a:rPr>
              <a:t>REGULATION: </a:t>
            </a:r>
            <a:r>
              <a:rPr lang="en-US" b="1" dirty="0">
                <a:latin typeface="+mn-lt"/>
                <a:ea typeface="Palatino" pitchFamily="2" charset="77"/>
              </a:rPr>
              <a:t>Primary Beneficiary </a:t>
            </a:r>
            <a:endParaRPr lang="en-US" b="1" dirty="0">
              <a:solidFill>
                <a:srgbClr val="00B050"/>
              </a:solidFill>
              <a:latin typeface="+mn-lt"/>
            </a:endParaRPr>
          </a:p>
          <a:p>
            <a:r>
              <a:rPr lang="en-US" dirty="0">
                <a:solidFill>
                  <a:schemeClr val="bg2"/>
                </a:solidFill>
                <a:latin typeface="Palatino" pitchFamily="2" charset="77"/>
                <a:ea typeface="Palatino" pitchFamily="2" charset="77"/>
              </a:rPr>
              <a:t>Provides training similar to educational settings</a:t>
            </a:r>
          </a:p>
          <a:p>
            <a:r>
              <a:rPr lang="en-US" dirty="0">
                <a:solidFill>
                  <a:schemeClr val="bg2"/>
                </a:solidFill>
                <a:latin typeface="Palatino" pitchFamily="2" charset="77"/>
                <a:ea typeface="Palatino" pitchFamily="2" charset="77"/>
              </a:rPr>
              <a:t>Not displace paid labor and provide significant educational benefits</a:t>
            </a:r>
          </a:p>
          <a:p>
            <a:r>
              <a:rPr lang="en-US" dirty="0">
                <a:solidFill>
                  <a:schemeClr val="bg2"/>
                </a:solidFill>
                <a:latin typeface="Palatino" pitchFamily="2" charset="77"/>
                <a:ea typeface="Palatino" pitchFamily="2" charset="77"/>
              </a:rPr>
              <a:t>Tied to formal educational program</a:t>
            </a:r>
          </a:p>
          <a:p>
            <a:r>
              <a:rPr lang="en-US" dirty="0">
                <a:solidFill>
                  <a:schemeClr val="bg2"/>
                </a:solidFill>
                <a:latin typeface="Palatino" pitchFamily="2" charset="77"/>
                <a:ea typeface="Palatino" pitchFamily="2" charset="77"/>
              </a:rPr>
              <a:t>Corresponds to academic calendar</a:t>
            </a:r>
          </a:p>
          <a:p>
            <a:r>
              <a:rPr lang="en-US" dirty="0">
                <a:solidFill>
                  <a:schemeClr val="bg2"/>
                </a:solidFill>
                <a:latin typeface="Palatino" pitchFamily="2" charset="77"/>
                <a:ea typeface="Palatino" pitchFamily="2" charset="77"/>
              </a:rPr>
              <a:t>Duration limited to the period which provides beneficial learning</a:t>
            </a:r>
          </a:p>
          <a:p>
            <a:r>
              <a:rPr lang="en-US" b="1" dirty="0">
                <a:latin typeface="Palatino" pitchFamily="2" charset="77"/>
                <a:ea typeface="Palatino" pitchFamily="2" charset="77"/>
              </a:rPr>
              <a:t>No expectation of compensation</a:t>
            </a:r>
          </a:p>
          <a:p>
            <a:r>
              <a:rPr lang="en-US" b="1" dirty="0">
                <a:latin typeface="Palatino" pitchFamily="2" charset="77"/>
                <a:ea typeface="Palatino" pitchFamily="2" charset="77"/>
              </a:rPr>
              <a:t>Not entitled to paid job at the conclusion</a:t>
            </a:r>
          </a:p>
          <a:p>
            <a:pPr lvl="1"/>
            <a:endParaRPr lang="en-US" dirty="0">
              <a:latin typeface="Palatino" pitchFamily="2" charset="77"/>
              <a:ea typeface="Palatino" pitchFamily="2" charset="77"/>
            </a:endParaRPr>
          </a:p>
        </p:txBody>
      </p:sp>
      <p:sp>
        <p:nvSpPr>
          <p:cNvPr id="6" name="Content Placeholder 5">
            <a:extLst>
              <a:ext uri="{FF2B5EF4-FFF2-40B4-BE49-F238E27FC236}">
                <a16:creationId xmlns:a16="http://schemas.microsoft.com/office/drawing/2014/main" id="{D832A593-E1C5-66B6-A1BE-B73932C63DBC}"/>
              </a:ext>
            </a:extLst>
          </p:cNvPr>
          <p:cNvSpPr>
            <a:spLocks noGrp="1"/>
          </p:cNvSpPr>
          <p:nvPr>
            <p:ph sz="half" idx="2"/>
          </p:nvPr>
        </p:nvSpPr>
        <p:spPr/>
        <p:txBody>
          <a:bodyPr/>
          <a:lstStyle/>
          <a:p>
            <a:pPr marL="0" indent="0">
              <a:buNone/>
            </a:pPr>
            <a:r>
              <a:rPr lang="en-US" b="1" dirty="0">
                <a:solidFill>
                  <a:srgbClr val="FF0000"/>
                </a:solidFill>
              </a:rPr>
              <a:t>REALITY</a:t>
            </a:r>
          </a:p>
          <a:p>
            <a:pPr marL="400041" lvl="1" indent="0">
              <a:buNone/>
            </a:pPr>
            <a:endParaRPr lang="en-US" b="1" dirty="0">
              <a:latin typeface="Palatino" pitchFamily="2" charset="77"/>
              <a:ea typeface="Palatino" pitchFamily="2" charset="77"/>
            </a:endParaRPr>
          </a:p>
          <a:p>
            <a:pPr marL="400041" lvl="1" indent="0">
              <a:buNone/>
            </a:pPr>
            <a:endParaRPr lang="en-US" b="1" dirty="0">
              <a:latin typeface="Palatino" pitchFamily="2" charset="77"/>
              <a:ea typeface="Palatino" pitchFamily="2" charset="77"/>
            </a:endParaRPr>
          </a:p>
          <a:p>
            <a:pPr marL="400041" lvl="1" indent="0">
              <a:buNone/>
            </a:pPr>
            <a:endParaRPr lang="en-US" b="1" dirty="0">
              <a:latin typeface="Palatino" pitchFamily="2" charset="77"/>
              <a:ea typeface="Palatino" pitchFamily="2" charset="77"/>
            </a:endParaRPr>
          </a:p>
          <a:p>
            <a:pPr marL="400041" lvl="1" indent="0">
              <a:buNone/>
            </a:pPr>
            <a:endParaRPr lang="en-US" b="1" dirty="0">
              <a:latin typeface="Palatino" pitchFamily="2" charset="77"/>
              <a:ea typeface="Palatino" pitchFamily="2" charset="77"/>
            </a:endParaRPr>
          </a:p>
          <a:p>
            <a:pPr marL="400041" lvl="1" indent="0">
              <a:buNone/>
            </a:pPr>
            <a:endParaRPr lang="en-US" b="1" dirty="0">
              <a:latin typeface="Palatino" pitchFamily="2" charset="77"/>
              <a:ea typeface="Palatino" pitchFamily="2" charset="77"/>
            </a:endParaRPr>
          </a:p>
          <a:p>
            <a:pPr marL="400041" lvl="1" indent="0">
              <a:buNone/>
            </a:pPr>
            <a:endParaRPr lang="en-US" b="1" dirty="0">
              <a:latin typeface="Palatino" pitchFamily="2" charset="77"/>
              <a:ea typeface="Palatino" pitchFamily="2" charset="77"/>
            </a:endParaRPr>
          </a:p>
          <a:p>
            <a:pPr marL="400041" lvl="1" indent="0">
              <a:buNone/>
            </a:pPr>
            <a:endParaRPr lang="en-US" b="1" dirty="0">
              <a:latin typeface="Palatino" pitchFamily="2" charset="77"/>
              <a:ea typeface="Palatino" pitchFamily="2" charset="77"/>
            </a:endParaRPr>
          </a:p>
          <a:p>
            <a:pPr marL="400041" lvl="1" indent="0">
              <a:buNone/>
            </a:pPr>
            <a:r>
              <a:rPr lang="en-US" b="1" dirty="0">
                <a:latin typeface="Palatino" pitchFamily="2" charset="77"/>
                <a:ea typeface="Palatino" pitchFamily="2" charset="77"/>
              </a:rPr>
              <a:t>Many unpaid internships implicitly create expectations of future job offers “if things go right”</a:t>
            </a:r>
          </a:p>
          <a:p>
            <a:endParaRPr lang="en-US" dirty="0"/>
          </a:p>
        </p:txBody>
      </p:sp>
      <p:sp>
        <p:nvSpPr>
          <p:cNvPr id="4" name="Explosion 1 3">
            <a:extLst>
              <a:ext uri="{FF2B5EF4-FFF2-40B4-BE49-F238E27FC236}">
                <a16:creationId xmlns:a16="http://schemas.microsoft.com/office/drawing/2014/main" id="{566D7637-D296-4309-FCEC-439BE6BF7CDC}"/>
              </a:ext>
            </a:extLst>
          </p:cNvPr>
          <p:cNvSpPr/>
          <p:nvPr/>
        </p:nvSpPr>
        <p:spPr bwMode="auto">
          <a:xfrm>
            <a:off x="6400800" y="4191000"/>
            <a:ext cx="609600" cy="533400"/>
          </a:xfrm>
          <a:prstGeom prst="irregularSeal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91538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9" name="Rectangle 3"/>
          <p:cNvSpPr>
            <a:spLocks noGrp="1" noChangeArrowheads="1"/>
          </p:cNvSpPr>
          <p:nvPr>
            <p:ph type="body" idx="1"/>
          </p:nvPr>
        </p:nvSpPr>
        <p:spPr>
          <a:xfrm>
            <a:off x="612648" y="1298449"/>
            <a:ext cx="10972800" cy="1901952"/>
          </a:xfrm>
        </p:spPr>
        <p:txBody>
          <a:bodyPr/>
          <a:lstStyle/>
          <a:p>
            <a:pPr>
              <a:spcBef>
                <a:spcPct val="0"/>
              </a:spcBef>
              <a:spcAft>
                <a:spcPts val="1000"/>
              </a:spcAft>
            </a:pPr>
            <a:r>
              <a:rPr lang="en-US" sz="2800" dirty="0">
                <a:ea typeface="ＭＳ Ｐゴシック" pitchFamily="34" charset="-128"/>
              </a:rPr>
              <a:t>Experiment 1: survey experiment (heroization)</a:t>
            </a:r>
          </a:p>
          <a:p>
            <a:pPr>
              <a:spcBef>
                <a:spcPct val="0"/>
              </a:spcBef>
              <a:spcAft>
                <a:spcPts val="1000"/>
              </a:spcAft>
            </a:pPr>
            <a:r>
              <a:rPr lang="en-US" sz="2800" dirty="0">
                <a:ea typeface="ＭＳ Ｐゴシック" pitchFamily="34" charset="-128"/>
              </a:rPr>
              <a:t>Experiment 2: survey experiment (heroization and exploitation) </a:t>
            </a:r>
          </a:p>
          <a:p>
            <a:pPr>
              <a:spcBef>
                <a:spcPct val="0"/>
              </a:spcBef>
              <a:spcAft>
                <a:spcPts val="1000"/>
              </a:spcAft>
            </a:pPr>
            <a:r>
              <a:rPr lang="en-US" sz="2800" dirty="0">
                <a:ea typeface="ＭＳ Ｐゴシック" pitchFamily="34" charset="-128"/>
              </a:rPr>
              <a:t>Experiment 3: audit study (exploitation)</a:t>
            </a:r>
          </a:p>
        </p:txBody>
      </p:sp>
      <p:sp>
        <p:nvSpPr>
          <p:cNvPr id="2" name="Title 1"/>
          <p:cNvSpPr>
            <a:spLocks noGrp="1"/>
          </p:cNvSpPr>
          <p:nvPr>
            <p:ph type="title"/>
          </p:nvPr>
        </p:nvSpPr>
        <p:spPr/>
        <p:txBody>
          <a:bodyPr/>
          <a:lstStyle/>
          <a:p>
            <a:r>
              <a:rPr lang="en-US" dirty="0"/>
              <a:t>Overview of Experiments</a:t>
            </a:r>
          </a:p>
        </p:txBody>
      </p:sp>
      <p:pic>
        <p:nvPicPr>
          <p:cNvPr id="16388" name="Picture 4">
            <a:extLst>
              <a:ext uri="{FF2B5EF4-FFF2-40B4-BE49-F238E27FC236}">
                <a16:creationId xmlns:a16="http://schemas.microsoft.com/office/drawing/2014/main" id="{C7D5A10F-2319-53B4-963E-381EDCDF5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399986"/>
            <a:ext cx="4421777" cy="115956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1F11A99-2C9F-F415-6519-AC5E5D787C14}"/>
              </a:ext>
            </a:extLst>
          </p:cNvPr>
          <p:cNvSpPr>
            <a:spLocks noGrp="1"/>
          </p:cNvSpPr>
          <p:nvPr/>
        </p:nvSpPr>
        <p:spPr bwMode="auto">
          <a:xfrm>
            <a:off x="1905000" y="3495393"/>
            <a:ext cx="8382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rgbClr val="002060"/>
                </a:solidFill>
                <a:latin typeface="Arial" pitchFamily="34" charset="0"/>
                <a:ea typeface="Tahoma" pitchFamily="34" charset="0"/>
                <a:cs typeface="Arial" pitchFamily="34" charset="0"/>
              </a:defRPr>
            </a:lvl1pPr>
            <a:lvl2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2pPr>
            <a:lvl3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3pPr>
            <a:lvl4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4pPr>
            <a:lvl5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5pPr>
            <a:lvl6pPr marL="457189" algn="l" rtl="0" eaLnBrk="1" fontAlgn="base" hangingPunct="1">
              <a:spcBef>
                <a:spcPct val="0"/>
              </a:spcBef>
              <a:spcAft>
                <a:spcPct val="0"/>
              </a:spcAft>
              <a:defRPr sz="2400" b="1">
                <a:solidFill>
                  <a:schemeClr val="bg2"/>
                </a:solidFill>
                <a:latin typeface="Arial" pitchFamily="-65" charset="0"/>
              </a:defRPr>
            </a:lvl6pPr>
            <a:lvl7pPr marL="914377" algn="l" rtl="0" eaLnBrk="1" fontAlgn="base" hangingPunct="1">
              <a:spcBef>
                <a:spcPct val="0"/>
              </a:spcBef>
              <a:spcAft>
                <a:spcPct val="0"/>
              </a:spcAft>
              <a:defRPr sz="2400" b="1">
                <a:solidFill>
                  <a:schemeClr val="bg2"/>
                </a:solidFill>
                <a:latin typeface="Arial" pitchFamily="-65" charset="0"/>
              </a:defRPr>
            </a:lvl7pPr>
            <a:lvl8pPr marL="1371566" algn="l" rtl="0" eaLnBrk="1" fontAlgn="base" hangingPunct="1">
              <a:spcBef>
                <a:spcPct val="0"/>
              </a:spcBef>
              <a:spcAft>
                <a:spcPct val="0"/>
              </a:spcAft>
              <a:defRPr sz="2400" b="1">
                <a:solidFill>
                  <a:schemeClr val="bg2"/>
                </a:solidFill>
                <a:latin typeface="Arial" pitchFamily="-65" charset="0"/>
              </a:defRPr>
            </a:lvl8pPr>
            <a:lvl9pPr marL="1828754" algn="l" rtl="0" eaLnBrk="1" fontAlgn="base" hangingPunct="1">
              <a:spcBef>
                <a:spcPct val="0"/>
              </a:spcBef>
              <a:spcAft>
                <a:spcPct val="0"/>
              </a:spcAft>
              <a:defRPr sz="2400" b="1">
                <a:solidFill>
                  <a:schemeClr val="bg2"/>
                </a:solidFill>
                <a:latin typeface="Arial" pitchFamily="-65" charset="0"/>
              </a:defRPr>
            </a:lvl9pPr>
          </a:lstStyle>
          <a:p>
            <a:pPr algn="ctr"/>
            <a:r>
              <a:rPr lang="en-US" i="1" dirty="0"/>
              <a:t>Are these effects moderated by race?</a:t>
            </a:r>
          </a:p>
        </p:txBody>
      </p:sp>
    </p:spTree>
    <p:custDataLst>
      <p:tags r:id="rId1"/>
    </p:custDataLst>
    <p:extLst>
      <p:ext uri="{BB962C8B-B14F-4D97-AF65-F5344CB8AC3E}">
        <p14:creationId xmlns:p14="http://schemas.microsoft.com/office/powerpoint/2010/main" val="1109449083"/>
      </p:ext>
    </p:extLst>
  </p:cSld>
  <p:clrMapOvr>
    <a:masterClrMapping/>
  </p:clrMapOvr>
  <mc:AlternateContent xmlns:mc="http://schemas.openxmlformats.org/markup-compatibility/2006" xmlns:p14="http://schemas.microsoft.com/office/powerpoint/2010/main">
    <mc:Choice Requires="p14">
      <p:transition spd="slow" p14:dur="2000" advTm="85112"/>
    </mc:Choice>
    <mc:Fallback xmlns="">
      <p:transition spd="slow" advTm="85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5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5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5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1135619">
                                            <p:txEl>
                                              <p:pRg st="0" end="0"/>
                                            </p:txEl>
                                          </p:spTgt>
                                        </p:tgtEl>
                                        <p:attrNameLst>
                                          <p:attrName>style.opacity</p:attrName>
                                        </p:attrNameLst>
                                      </p:cBhvr>
                                      <p:to>
                                        <p:strVal val="0.5"/>
                                      </p:to>
                                    </p:set>
                                    <p:animEffect filter="image" prLst="opacity: 0.5">
                                      <p:cBhvr rctx="IE">
                                        <p:cTn id="27" dur="indefinite"/>
                                        <p:tgtEl>
                                          <p:spTgt spid="11356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619" name="Rectangle 3"/>
          <p:cNvSpPr>
            <a:spLocks noGrp="1" noChangeArrowheads="1"/>
          </p:cNvSpPr>
          <p:nvPr>
            <p:ph type="body" idx="1"/>
          </p:nvPr>
        </p:nvSpPr>
        <p:spPr>
          <a:xfrm>
            <a:off x="612648" y="1298449"/>
            <a:ext cx="10972800" cy="1901952"/>
          </a:xfrm>
        </p:spPr>
        <p:txBody>
          <a:bodyPr/>
          <a:lstStyle/>
          <a:p>
            <a:pPr>
              <a:spcBef>
                <a:spcPct val="0"/>
              </a:spcBef>
              <a:spcAft>
                <a:spcPts val="1000"/>
              </a:spcAft>
            </a:pPr>
            <a:r>
              <a:rPr lang="en-US" i="1" dirty="0">
                <a:ea typeface="ＭＳ Ｐゴシック" pitchFamily="34" charset="-128"/>
              </a:rPr>
              <a:t>N</a:t>
            </a:r>
            <a:r>
              <a:rPr lang="en-US" dirty="0">
                <a:ea typeface="ＭＳ Ｐゴシック" pitchFamily="34" charset="-128"/>
              </a:rPr>
              <a:t> = 1,203 participants from Prolific (gender-balanced)</a:t>
            </a:r>
          </a:p>
          <a:p>
            <a:pPr lvl="1">
              <a:spcBef>
                <a:spcPct val="0"/>
              </a:spcBef>
              <a:spcAft>
                <a:spcPts val="1000"/>
              </a:spcAft>
            </a:pPr>
            <a:r>
              <a:rPr lang="en-US" dirty="0">
                <a:latin typeface="Palatino" pitchFamily="2" charset="77"/>
                <a:ea typeface="Palatino" pitchFamily="2" charset="77"/>
              </a:rPr>
              <a:t>Criteria: (1) based in the United States; (2) is at least 25 years old; (3) employed full-time or part-time; (4) is not a student; (5) has a college degree</a:t>
            </a:r>
          </a:p>
          <a:p>
            <a:pPr lvl="1">
              <a:spcBef>
                <a:spcPct val="0"/>
              </a:spcBef>
              <a:spcAft>
                <a:spcPts val="1000"/>
              </a:spcAft>
            </a:pPr>
            <a:r>
              <a:rPr lang="en-US" dirty="0">
                <a:latin typeface="Palatino" pitchFamily="2" charset="77"/>
                <a:ea typeface="Palatino" pitchFamily="2" charset="77"/>
              </a:rPr>
              <a:t>Mean age = 42.46 (SD = 12.18) </a:t>
            </a:r>
          </a:p>
          <a:p>
            <a:pPr lvl="1">
              <a:spcBef>
                <a:spcPct val="0"/>
              </a:spcBef>
              <a:spcAft>
                <a:spcPts val="1000"/>
              </a:spcAft>
            </a:pPr>
            <a:r>
              <a:rPr lang="en-US" dirty="0">
                <a:latin typeface="Palatino" pitchFamily="2" charset="77"/>
                <a:ea typeface="Palatino" pitchFamily="2" charset="77"/>
              </a:rPr>
              <a:t>71% White Americans, 9% Black/African Americans, 9% Asian Americans, 3% Hispanic/Latin Americans, 8% multiracial or other</a:t>
            </a:r>
          </a:p>
          <a:p>
            <a:pPr lvl="1">
              <a:spcBef>
                <a:spcPct val="0"/>
              </a:spcBef>
              <a:spcAft>
                <a:spcPts val="1000"/>
              </a:spcAft>
            </a:pPr>
            <a:r>
              <a:rPr lang="en-US" dirty="0">
                <a:latin typeface="Palatino" pitchFamily="2" charset="77"/>
                <a:ea typeface="Palatino" pitchFamily="2" charset="77"/>
              </a:rPr>
              <a:t>Excluded 87 who failed attention checks</a:t>
            </a:r>
          </a:p>
          <a:p>
            <a:pPr>
              <a:spcBef>
                <a:spcPct val="0"/>
              </a:spcBef>
              <a:spcAft>
                <a:spcPts val="1000"/>
              </a:spcAft>
            </a:pPr>
            <a:r>
              <a:rPr lang="en-US" dirty="0">
                <a:ea typeface="ＭＳ Ｐゴシック" pitchFamily="34" charset="-128"/>
              </a:rPr>
              <a:t>2 (candidate status: First-Gen vs. Control) × 4 (candidate race: Asian vs. Black vs. Latino vs. White) between-subjects design </a:t>
            </a:r>
          </a:p>
        </p:txBody>
      </p:sp>
      <p:sp>
        <p:nvSpPr>
          <p:cNvPr id="2" name="Title 1"/>
          <p:cNvSpPr>
            <a:spLocks noGrp="1"/>
          </p:cNvSpPr>
          <p:nvPr>
            <p:ph type="title"/>
          </p:nvPr>
        </p:nvSpPr>
        <p:spPr/>
        <p:txBody>
          <a:bodyPr/>
          <a:lstStyle/>
          <a:p>
            <a:r>
              <a:rPr lang="en-US" dirty="0"/>
              <a:t>Experiment 1</a:t>
            </a:r>
          </a:p>
        </p:txBody>
      </p:sp>
    </p:spTree>
    <p:custDataLst>
      <p:tags r:id="rId1"/>
    </p:custDataLst>
    <p:extLst>
      <p:ext uri="{BB962C8B-B14F-4D97-AF65-F5344CB8AC3E}">
        <p14:creationId xmlns:p14="http://schemas.microsoft.com/office/powerpoint/2010/main" val="1903301179"/>
      </p:ext>
    </p:extLst>
  </p:cSld>
  <p:clrMapOvr>
    <a:masterClrMapping/>
  </p:clrMapOvr>
  <mc:AlternateContent xmlns:mc="http://schemas.openxmlformats.org/markup-compatibility/2006" xmlns:p14="http://schemas.microsoft.com/office/powerpoint/2010/main">
    <mc:Choice Requires="p14">
      <p:transition spd="slow" p14:dur="2000" advTm="85112"/>
    </mc:Choice>
    <mc:Fallback xmlns="">
      <p:transition spd="slow" advTm="85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56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56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56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561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356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5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9"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CDD2-473C-4F67-D9D8-A980DAD95AD2}"/>
              </a:ext>
            </a:extLst>
          </p:cNvPr>
          <p:cNvSpPr>
            <a:spLocks noGrp="1"/>
          </p:cNvSpPr>
          <p:nvPr>
            <p:ph type="title"/>
          </p:nvPr>
        </p:nvSpPr>
        <p:spPr/>
        <p:txBody>
          <a:bodyPr/>
          <a:lstStyle/>
          <a:p>
            <a:r>
              <a:rPr lang="en-US" dirty="0"/>
              <a:t>EXP 1 Design</a:t>
            </a:r>
          </a:p>
        </p:txBody>
      </p:sp>
      <p:sp>
        <p:nvSpPr>
          <p:cNvPr id="7" name="Rectangle 6">
            <a:extLst>
              <a:ext uri="{FF2B5EF4-FFF2-40B4-BE49-F238E27FC236}">
                <a16:creationId xmlns:a16="http://schemas.microsoft.com/office/drawing/2014/main" id="{1CFCCBAB-12A7-6642-D40B-AE2A5B482AC7}"/>
              </a:ext>
            </a:extLst>
          </p:cNvPr>
          <p:cNvSpPr/>
          <p:nvPr/>
        </p:nvSpPr>
        <p:spPr bwMode="auto">
          <a:xfrm>
            <a:off x="3124200" y="1905000"/>
            <a:ext cx="2895600" cy="914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Bradford Anderson</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Control</a:t>
            </a: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 name="Rectangle 7">
            <a:extLst>
              <a:ext uri="{FF2B5EF4-FFF2-40B4-BE49-F238E27FC236}">
                <a16:creationId xmlns:a16="http://schemas.microsoft.com/office/drawing/2014/main" id="{4DD28C49-6659-4EBD-FC93-6A5D85678659}"/>
              </a:ext>
            </a:extLst>
          </p:cNvPr>
          <p:cNvSpPr/>
          <p:nvPr/>
        </p:nvSpPr>
        <p:spPr bwMode="auto">
          <a:xfrm>
            <a:off x="3124200" y="2971800"/>
            <a:ext cx="2895600" cy="914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Luke Zhang</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Control</a:t>
            </a: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9" name="Rectangle 8">
            <a:extLst>
              <a:ext uri="{FF2B5EF4-FFF2-40B4-BE49-F238E27FC236}">
                <a16:creationId xmlns:a16="http://schemas.microsoft.com/office/drawing/2014/main" id="{E275B77E-F2E6-5EE6-BB81-7A7DCC6FC279}"/>
              </a:ext>
            </a:extLst>
          </p:cNvPr>
          <p:cNvSpPr/>
          <p:nvPr/>
        </p:nvSpPr>
        <p:spPr bwMode="auto">
          <a:xfrm>
            <a:off x="3124200" y="4038600"/>
            <a:ext cx="2895600" cy="914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rPr>
              <a:t>Lamar Washington</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Control</a:t>
            </a:r>
            <a:endPar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endParaRPr>
          </a:p>
        </p:txBody>
      </p:sp>
      <p:sp>
        <p:nvSpPr>
          <p:cNvPr id="10" name="Rectangle 9">
            <a:extLst>
              <a:ext uri="{FF2B5EF4-FFF2-40B4-BE49-F238E27FC236}">
                <a16:creationId xmlns:a16="http://schemas.microsoft.com/office/drawing/2014/main" id="{85792CDA-8540-DFA8-7876-17BF335D7C41}"/>
              </a:ext>
            </a:extLst>
          </p:cNvPr>
          <p:cNvSpPr/>
          <p:nvPr/>
        </p:nvSpPr>
        <p:spPr bwMode="auto">
          <a:xfrm>
            <a:off x="3099881" y="5105400"/>
            <a:ext cx="2895600" cy="914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rPr>
              <a:t>Juan Gonzalez</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Control</a:t>
            </a:r>
            <a:endPar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endParaRPr>
          </a:p>
        </p:txBody>
      </p:sp>
      <p:sp>
        <p:nvSpPr>
          <p:cNvPr id="11" name="Rectangle 10">
            <a:extLst>
              <a:ext uri="{FF2B5EF4-FFF2-40B4-BE49-F238E27FC236}">
                <a16:creationId xmlns:a16="http://schemas.microsoft.com/office/drawing/2014/main" id="{916AE23F-7739-6A7B-A363-D799CEE1F310}"/>
              </a:ext>
            </a:extLst>
          </p:cNvPr>
          <p:cNvSpPr/>
          <p:nvPr/>
        </p:nvSpPr>
        <p:spPr bwMode="auto">
          <a:xfrm>
            <a:off x="6806119" y="1905000"/>
            <a:ext cx="2895600" cy="91440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Bradford Anderson</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First-Gen</a:t>
            </a: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2" name="Rectangle 11">
            <a:extLst>
              <a:ext uri="{FF2B5EF4-FFF2-40B4-BE49-F238E27FC236}">
                <a16:creationId xmlns:a16="http://schemas.microsoft.com/office/drawing/2014/main" id="{BE592CF2-E6CD-A374-67A4-F0A4CD0C555E}"/>
              </a:ext>
            </a:extLst>
          </p:cNvPr>
          <p:cNvSpPr/>
          <p:nvPr/>
        </p:nvSpPr>
        <p:spPr bwMode="auto">
          <a:xfrm>
            <a:off x="6806119" y="2971800"/>
            <a:ext cx="2895600" cy="91440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Luke Zhang</a:t>
            </a:r>
          </a:p>
          <a:p>
            <a:pPr algn="ctr"/>
            <a:r>
              <a:rPr lang="en-US" dirty="0">
                <a:latin typeface="Arial" pitchFamily="-65" charset="0"/>
                <a:ea typeface="ＭＳ Ｐゴシック" pitchFamily="-65" charset="-128"/>
                <a:cs typeface="ＭＳ Ｐゴシック" pitchFamily="-65" charset="-128"/>
              </a:rPr>
              <a:t>First-Gen</a:t>
            </a: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 name="Rectangle 12">
            <a:extLst>
              <a:ext uri="{FF2B5EF4-FFF2-40B4-BE49-F238E27FC236}">
                <a16:creationId xmlns:a16="http://schemas.microsoft.com/office/drawing/2014/main" id="{79F0592B-A949-253D-F08A-153471BEC42B}"/>
              </a:ext>
            </a:extLst>
          </p:cNvPr>
          <p:cNvSpPr/>
          <p:nvPr/>
        </p:nvSpPr>
        <p:spPr bwMode="auto">
          <a:xfrm>
            <a:off x="6806119" y="4038600"/>
            <a:ext cx="2895600" cy="91440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rPr>
              <a:t>Lamar Washington</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First-Gen</a:t>
            </a:r>
            <a:endPar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endParaRPr>
          </a:p>
        </p:txBody>
      </p:sp>
      <p:sp>
        <p:nvSpPr>
          <p:cNvPr id="14" name="Rectangle 13">
            <a:extLst>
              <a:ext uri="{FF2B5EF4-FFF2-40B4-BE49-F238E27FC236}">
                <a16:creationId xmlns:a16="http://schemas.microsoft.com/office/drawing/2014/main" id="{7CF57E55-4871-5FEF-FC09-124B67FC7AE6}"/>
              </a:ext>
            </a:extLst>
          </p:cNvPr>
          <p:cNvSpPr/>
          <p:nvPr/>
        </p:nvSpPr>
        <p:spPr bwMode="auto">
          <a:xfrm>
            <a:off x="6781800" y="5105400"/>
            <a:ext cx="2895600" cy="91440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rPr>
              <a:t>Juan Gonzalez</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First-Gen</a:t>
            </a:r>
            <a:endPar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endParaRPr>
          </a:p>
        </p:txBody>
      </p:sp>
      <p:sp>
        <p:nvSpPr>
          <p:cNvPr id="15" name="TextBox 14">
            <a:extLst>
              <a:ext uri="{FF2B5EF4-FFF2-40B4-BE49-F238E27FC236}">
                <a16:creationId xmlns:a16="http://schemas.microsoft.com/office/drawing/2014/main" id="{B46FC0F8-C8DC-37AD-C327-4F1AF0791D31}"/>
              </a:ext>
            </a:extLst>
          </p:cNvPr>
          <p:cNvSpPr txBox="1"/>
          <p:nvPr/>
        </p:nvSpPr>
        <p:spPr>
          <a:xfrm>
            <a:off x="1524000" y="2131367"/>
            <a:ext cx="1371600" cy="461665"/>
          </a:xfrm>
          <a:prstGeom prst="rect">
            <a:avLst/>
          </a:prstGeom>
          <a:noFill/>
        </p:spPr>
        <p:txBody>
          <a:bodyPr wrap="square" rtlCol="0">
            <a:spAutoFit/>
          </a:bodyPr>
          <a:lstStyle/>
          <a:p>
            <a:r>
              <a:rPr lang="en-US" b="1" dirty="0"/>
              <a:t>White</a:t>
            </a:r>
          </a:p>
        </p:txBody>
      </p:sp>
      <p:sp>
        <p:nvSpPr>
          <p:cNvPr id="16" name="TextBox 15">
            <a:extLst>
              <a:ext uri="{FF2B5EF4-FFF2-40B4-BE49-F238E27FC236}">
                <a16:creationId xmlns:a16="http://schemas.microsoft.com/office/drawing/2014/main" id="{ED2D4783-799B-2600-8928-064FF19902F1}"/>
              </a:ext>
            </a:extLst>
          </p:cNvPr>
          <p:cNvSpPr txBox="1"/>
          <p:nvPr/>
        </p:nvSpPr>
        <p:spPr>
          <a:xfrm>
            <a:off x="1524000" y="3198166"/>
            <a:ext cx="1371600" cy="461665"/>
          </a:xfrm>
          <a:prstGeom prst="rect">
            <a:avLst/>
          </a:prstGeom>
          <a:noFill/>
        </p:spPr>
        <p:txBody>
          <a:bodyPr wrap="square" rtlCol="0">
            <a:spAutoFit/>
          </a:bodyPr>
          <a:lstStyle/>
          <a:p>
            <a:r>
              <a:rPr lang="en-US" b="1" dirty="0"/>
              <a:t>Asian</a:t>
            </a:r>
          </a:p>
        </p:txBody>
      </p:sp>
      <p:sp>
        <p:nvSpPr>
          <p:cNvPr id="17" name="TextBox 16">
            <a:extLst>
              <a:ext uri="{FF2B5EF4-FFF2-40B4-BE49-F238E27FC236}">
                <a16:creationId xmlns:a16="http://schemas.microsoft.com/office/drawing/2014/main" id="{3B9EBF4E-B672-7D09-DAEB-624680DC9606}"/>
              </a:ext>
            </a:extLst>
          </p:cNvPr>
          <p:cNvSpPr txBox="1"/>
          <p:nvPr/>
        </p:nvSpPr>
        <p:spPr>
          <a:xfrm>
            <a:off x="1524000" y="4264965"/>
            <a:ext cx="1371600" cy="461665"/>
          </a:xfrm>
          <a:prstGeom prst="rect">
            <a:avLst/>
          </a:prstGeom>
          <a:noFill/>
        </p:spPr>
        <p:txBody>
          <a:bodyPr wrap="square" rtlCol="0">
            <a:spAutoFit/>
          </a:bodyPr>
          <a:lstStyle/>
          <a:p>
            <a:r>
              <a:rPr lang="en-US" b="1" dirty="0"/>
              <a:t>Black</a:t>
            </a:r>
          </a:p>
        </p:txBody>
      </p:sp>
      <p:sp>
        <p:nvSpPr>
          <p:cNvPr id="18" name="TextBox 17">
            <a:extLst>
              <a:ext uri="{FF2B5EF4-FFF2-40B4-BE49-F238E27FC236}">
                <a16:creationId xmlns:a16="http://schemas.microsoft.com/office/drawing/2014/main" id="{F4B58DA2-66F5-0909-D7D2-3B6E52686DDE}"/>
              </a:ext>
            </a:extLst>
          </p:cNvPr>
          <p:cNvSpPr txBox="1"/>
          <p:nvPr/>
        </p:nvSpPr>
        <p:spPr>
          <a:xfrm>
            <a:off x="1524000" y="5331767"/>
            <a:ext cx="1371600" cy="461665"/>
          </a:xfrm>
          <a:prstGeom prst="rect">
            <a:avLst/>
          </a:prstGeom>
          <a:noFill/>
        </p:spPr>
        <p:txBody>
          <a:bodyPr wrap="square" rtlCol="0">
            <a:spAutoFit/>
          </a:bodyPr>
          <a:lstStyle/>
          <a:p>
            <a:r>
              <a:rPr lang="en-US" b="1" dirty="0"/>
              <a:t>Latino</a:t>
            </a:r>
          </a:p>
        </p:txBody>
      </p:sp>
      <p:sp>
        <p:nvSpPr>
          <p:cNvPr id="19" name="TextBox 18">
            <a:extLst>
              <a:ext uri="{FF2B5EF4-FFF2-40B4-BE49-F238E27FC236}">
                <a16:creationId xmlns:a16="http://schemas.microsoft.com/office/drawing/2014/main" id="{E5824608-B01A-B171-2051-23E0FAFD0986}"/>
              </a:ext>
            </a:extLst>
          </p:cNvPr>
          <p:cNvSpPr txBox="1"/>
          <p:nvPr/>
        </p:nvSpPr>
        <p:spPr>
          <a:xfrm>
            <a:off x="3886200" y="1255067"/>
            <a:ext cx="1371600" cy="461665"/>
          </a:xfrm>
          <a:prstGeom prst="rect">
            <a:avLst/>
          </a:prstGeom>
          <a:noFill/>
        </p:spPr>
        <p:txBody>
          <a:bodyPr wrap="square" rtlCol="0">
            <a:spAutoFit/>
          </a:bodyPr>
          <a:lstStyle/>
          <a:p>
            <a:r>
              <a:rPr lang="en-US" b="1" dirty="0"/>
              <a:t>Control</a:t>
            </a:r>
          </a:p>
        </p:txBody>
      </p:sp>
      <p:sp>
        <p:nvSpPr>
          <p:cNvPr id="20" name="TextBox 19">
            <a:extLst>
              <a:ext uri="{FF2B5EF4-FFF2-40B4-BE49-F238E27FC236}">
                <a16:creationId xmlns:a16="http://schemas.microsoft.com/office/drawing/2014/main" id="{133D7D6D-1DE7-A0E9-040B-8767B95B8431}"/>
              </a:ext>
            </a:extLst>
          </p:cNvPr>
          <p:cNvSpPr txBox="1"/>
          <p:nvPr/>
        </p:nvSpPr>
        <p:spPr>
          <a:xfrm>
            <a:off x="7353300" y="1255067"/>
            <a:ext cx="1752600" cy="461665"/>
          </a:xfrm>
          <a:prstGeom prst="rect">
            <a:avLst/>
          </a:prstGeom>
          <a:noFill/>
        </p:spPr>
        <p:txBody>
          <a:bodyPr wrap="square" rtlCol="0">
            <a:spAutoFit/>
          </a:bodyPr>
          <a:lstStyle/>
          <a:p>
            <a:pPr algn="ctr"/>
            <a:r>
              <a:rPr lang="en-US" b="1" dirty="0"/>
              <a:t>First-Gen</a:t>
            </a:r>
          </a:p>
        </p:txBody>
      </p:sp>
    </p:spTree>
    <p:extLst>
      <p:ext uri="{BB962C8B-B14F-4D97-AF65-F5344CB8AC3E}">
        <p14:creationId xmlns:p14="http://schemas.microsoft.com/office/powerpoint/2010/main" val="200482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70" name="Picture 6">
            <a:extLst>
              <a:ext uri="{FF2B5EF4-FFF2-40B4-BE49-F238E27FC236}">
                <a16:creationId xmlns:a16="http://schemas.microsoft.com/office/drawing/2014/main" id="{5CB1D944-0558-E2F2-C006-419E0A37799A}"/>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9028" t="1805" r="2197" b="17041"/>
          <a:stretch/>
        </p:blipFill>
        <p:spPr bwMode="auto">
          <a:xfrm>
            <a:off x="6334613" y="630250"/>
            <a:ext cx="5344115" cy="632215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AA1F1EF-2EDC-2C0E-27EB-5BC0F06D9E57}"/>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6476" t="3" r="4101" b="37988"/>
          <a:stretch/>
        </p:blipFill>
        <p:spPr bwMode="auto">
          <a:xfrm>
            <a:off x="-84353" y="762274"/>
            <a:ext cx="6200742" cy="556445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E168132-DA86-086B-5CE7-D4D3F5FD4529}"/>
              </a:ext>
            </a:extLst>
          </p:cNvPr>
          <p:cNvSpPr>
            <a:spLocks noGrp="1"/>
          </p:cNvSpPr>
          <p:nvPr>
            <p:ph type="title"/>
          </p:nvPr>
        </p:nvSpPr>
        <p:spPr/>
        <p:txBody>
          <a:bodyPr/>
          <a:lstStyle/>
          <a:p>
            <a:r>
              <a:rPr lang="en-US" dirty="0"/>
              <a:t>EXP 1 Control Conditions</a:t>
            </a:r>
          </a:p>
        </p:txBody>
      </p:sp>
      <p:cxnSp>
        <p:nvCxnSpPr>
          <p:cNvPr id="10" name="Straight Connector 9">
            <a:extLst>
              <a:ext uri="{FF2B5EF4-FFF2-40B4-BE49-F238E27FC236}">
                <a16:creationId xmlns:a16="http://schemas.microsoft.com/office/drawing/2014/main" id="{B983FD7F-1DA9-9C65-CA92-C050AB5DA7D0}"/>
              </a:ext>
            </a:extLst>
          </p:cNvPr>
          <p:cNvCxnSpPr/>
          <p:nvPr/>
        </p:nvCxnSpPr>
        <p:spPr bwMode="auto">
          <a:xfrm>
            <a:off x="6629400" y="6629400"/>
            <a:ext cx="27432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Arrow Connector 11">
            <a:extLst>
              <a:ext uri="{FF2B5EF4-FFF2-40B4-BE49-F238E27FC236}">
                <a16:creationId xmlns:a16="http://schemas.microsoft.com/office/drawing/2014/main" id="{0927D04E-F3F1-037D-A858-41AC211F33E9}"/>
              </a:ext>
            </a:extLst>
          </p:cNvPr>
          <p:cNvCxnSpPr>
            <a:cxnSpLocks/>
          </p:cNvCxnSpPr>
          <p:nvPr/>
        </p:nvCxnSpPr>
        <p:spPr bwMode="auto">
          <a:xfrm flipH="1">
            <a:off x="4800600" y="6629400"/>
            <a:ext cx="1558548" cy="0"/>
          </a:xfrm>
          <a:prstGeom prst="straightConnector1">
            <a:avLst/>
          </a:prstGeom>
          <a:solidFill>
            <a:schemeClr val="accent1"/>
          </a:solidFill>
          <a:ln w="38100" cap="flat" cmpd="sng" algn="ctr">
            <a:solidFill>
              <a:srgbClr val="FF0000"/>
            </a:solidFill>
            <a:prstDash val="solid"/>
            <a:round/>
            <a:headEnd type="none" w="med" len="med"/>
            <a:tailEnd type="stealth" w="lg" len="lg"/>
          </a:ln>
          <a:effectLst/>
        </p:spPr>
      </p:cxnSp>
      <p:sp>
        <p:nvSpPr>
          <p:cNvPr id="13" name="TextBox 12">
            <a:extLst>
              <a:ext uri="{FF2B5EF4-FFF2-40B4-BE49-F238E27FC236}">
                <a16:creationId xmlns:a16="http://schemas.microsoft.com/office/drawing/2014/main" id="{B289535F-5918-7E24-522B-9DA45F81DF3C}"/>
              </a:ext>
            </a:extLst>
          </p:cNvPr>
          <p:cNvSpPr txBox="1"/>
          <p:nvPr/>
        </p:nvSpPr>
        <p:spPr>
          <a:xfrm>
            <a:off x="304789" y="6064543"/>
            <a:ext cx="4724411" cy="830997"/>
          </a:xfrm>
          <a:prstGeom prst="rect">
            <a:avLst/>
          </a:prstGeom>
          <a:noFill/>
        </p:spPr>
        <p:txBody>
          <a:bodyPr wrap="square" rtlCol="0">
            <a:spAutoFit/>
          </a:bodyPr>
          <a:lstStyle/>
          <a:p>
            <a:r>
              <a:rPr lang="en-US" dirty="0">
                <a:solidFill>
                  <a:srgbClr val="FF0000"/>
                </a:solidFill>
                <a:latin typeface="Palatino" pitchFamily="2" charset="77"/>
                <a:ea typeface="Palatino" pitchFamily="2" charset="77"/>
              </a:rPr>
              <a:t>“Peer mentor for first-year students”</a:t>
            </a:r>
          </a:p>
        </p:txBody>
      </p:sp>
    </p:spTree>
    <p:extLst>
      <p:ext uri="{BB962C8B-B14F-4D97-AF65-F5344CB8AC3E}">
        <p14:creationId xmlns:p14="http://schemas.microsoft.com/office/powerpoint/2010/main" val="496334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20" name="Picture 8">
            <a:extLst>
              <a:ext uri="{FF2B5EF4-FFF2-40B4-BE49-F238E27FC236}">
                <a16:creationId xmlns:a16="http://schemas.microsoft.com/office/drawing/2014/main" id="{B9B03D47-AAB4-A999-1E38-67656825412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9485" t="2350" r="3515" b="16943"/>
          <a:stretch/>
        </p:blipFill>
        <p:spPr bwMode="auto">
          <a:xfrm>
            <a:off x="6359148" y="676846"/>
            <a:ext cx="5237437" cy="628761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A481CA3F-4957-8704-597A-1683889192A1}"/>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7959" t="180" r="4736" b="39209"/>
          <a:stretch/>
        </p:blipFill>
        <p:spPr bwMode="auto">
          <a:xfrm>
            <a:off x="21330" y="775103"/>
            <a:ext cx="6051582" cy="54369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E168132-DA86-086B-5CE7-D4D3F5FD4529}"/>
              </a:ext>
            </a:extLst>
          </p:cNvPr>
          <p:cNvSpPr>
            <a:spLocks noGrp="1"/>
          </p:cNvSpPr>
          <p:nvPr>
            <p:ph type="title"/>
          </p:nvPr>
        </p:nvSpPr>
        <p:spPr/>
        <p:txBody>
          <a:bodyPr/>
          <a:lstStyle/>
          <a:p>
            <a:r>
              <a:rPr lang="en-US" dirty="0"/>
              <a:t>EXP 1 First-Gen Conditions</a:t>
            </a:r>
          </a:p>
        </p:txBody>
      </p:sp>
      <p:cxnSp>
        <p:nvCxnSpPr>
          <p:cNvPr id="9" name="Straight Connector 8">
            <a:extLst>
              <a:ext uri="{FF2B5EF4-FFF2-40B4-BE49-F238E27FC236}">
                <a16:creationId xmlns:a16="http://schemas.microsoft.com/office/drawing/2014/main" id="{854E1578-E261-426C-21E7-93FF93304450}"/>
              </a:ext>
            </a:extLst>
          </p:cNvPr>
          <p:cNvCxnSpPr/>
          <p:nvPr/>
        </p:nvCxnSpPr>
        <p:spPr bwMode="auto">
          <a:xfrm>
            <a:off x="304800" y="2362200"/>
            <a:ext cx="27432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D807DCEC-9141-4A43-EC94-29838C6B983C}"/>
              </a:ext>
            </a:extLst>
          </p:cNvPr>
          <p:cNvCxnSpPr/>
          <p:nvPr/>
        </p:nvCxnSpPr>
        <p:spPr bwMode="auto">
          <a:xfrm>
            <a:off x="6629400" y="6705600"/>
            <a:ext cx="27432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8" name="Straight Arrow Connector 17">
            <a:extLst>
              <a:ext uri="{FF2B5EF4-FFF2-40B4-BE49-F238E27FC236}">
                <a16:creationId xmlns:a16="http://schemas.microsoft.com/office/drawing/2014/main" id="{AA10FBA7-09D0-16A6-E403-00AF9B22BCAA}"/>
              </a:ext>
            </a:extLst>
          </p:cNvPr>
          <p:cNvCxnSpPr>
            <a:cxnSpLocks/>
          </p:cNvCxnSpPr>
          <p:nvPr/>
        </p:nvCxnSpPr>
        <p:spPr bwMode="auto">
          <a:xfrm>
            <a:off x="2362200" y="2362200"/>
            <a:ext cx="0" cy="2743200"/>
          </a:xfrm>
          <a:prstGeom prst="straightConnector1">
            <a:avLst/>
          </a:prstGeom>
          <a:solidFill>
            <a:schemeClr val="accent1"/>
          </a:solidFill>
          <a:ln w="38100" cap="flat" cmpd="sng" algn="ctr">
            <a:solidFill>
              <a:srgbClr val="FF0000"/>
            </a:solidFill>
            <a:prstDash val="solid"/>
            <a:round/>
            <a:headEnd type="none" w="med" len="med"/>
            <a:tailEnd type="stealth" w="lg" len="lg"/>
          </a:ln>
          <a:effectLst/>
        </p:spPr>
      </p:cxnSp>
      <p:sp>
        <p:nvSpPr>
          <p:cNvPr id="19" name="TextBox 18">
            <a:extLst>
              <a:ext uri="{FF2B5EF4-FFF2-40B4-BE49-F238E27FC236}">
                <a16:creationId xmlns:a16="http://schemas.microsoft.com/office/drawing/2014/main" id="{70F71E14-E188-C97F-C994-33660EFB83CB}"/>
              </a:ext>
            </a:extLst>
          </p:cNvPr>
          <p:cNvSpPr txBox="1"/>
          <p:nvPr/>
        </p:nvSpPr>
        <p:spPr>
          <a:xfrm>
            <a:off x="1676400" y="5029200"/>
            <a:ext cx="4343393" cy="830997"/>
          </a:xfrm>
          <a:prstGeom prst="rect">
            <a:avLst/>
          </a:prstGeom>
          <a:noFill/>
        </p:spPr>
        <p:txBody>
          <a:bodyPr wrap="square" rtlCol="0">
            <a:spAutoFit/>
          </a:bodyPr>
          <a:lstStyle/>
          <a:p>
            <a:r>
              <a:rPr lang="en-US" dirty="0">
                <a:solidFill>
                  <a:srgbClr val="FF0000"/>
                </a:solidFill>
                <a:latin typeface="Palatino" pitchFamily="2" charset="77"/>
                <a:ea typeface="Palatino" pitchFamily="2" charset="77"/>
              </a:rPr>
              <a:t>“I am the first person in my family to go to college.”</a:t>
            </a:r>
          </a:p>
        </p:txBody>
      </p:sp>
      <p:cxnSp>
        <p:nvCxnSpPr>
          <p:cNvPr id="20" name="Straight Arrow Connector 19">
            <a:extLst>
              <a:ext uri="{FF2B5EF4-FFF2-40B4-BE49-F238E27FC236}">
                <a16:creationId xmlns:a16="http://schemas.microsoft.com/office/drawing/2014/main" id="{C6F067AE-9286-CDC1-CE43-336024B93AF5}"/>
              </a:ext>
            </a:extLst>
          </p:cNvPr>
          <p:cNvCxnSpPr>
            <a:cxnSpLocks/>
          </p:cNvCxnSpPr>
          <p:nvPr/>
        </p:nvCxnSpPr>
        <p:spPr bwMode="auto">
          <a:xfrm flipH="1">
            <a:off x="4800600" y="6629400"/>
            <a:ext cx="1558548" cy="0"/>
          </a:xfrm>
          <a:prstGeom prst="straightConnector1">
            <a:avLst/>
          </a:prstGeom>
          <a:solidFill>
            <a:schemeClr val="accent1"/>
          </a:solidFill>
          <a:ln w="38100" cap="flat" cmpd="sng" algn="ctr">
            <a:solidFill>
              <a:srgbClr val="FF0000"/>
            </a:solidFill>
            <a:prstDash val="solid"/>
            <a:round/>
            <a:headEnd type="none" w="med" len="med"/>
            <a:tailEnd type="stealth" w="lg" len="lg"/>
          </a:ln>
          <a:effectLst/>
        </p:spPr>
      </p:cxnSp>
      <p:sp>
        <p:nvSpPr>
          <p:cNvPr id="24" name="TextBox 23">
            <a:extLst>
              <a:ext uri="{FF2B5EF4-FFF2-40B4-BE49-F238E27FC236}">
                <a16:creationId xmlns:a16="http://schemas.microsoft.com/office/drawing/2014/main" id="{F2F60708-4F7C-1BEA-1C41-C241EB46B888}"/>
              </a:ext>
            </a:extLst>
          </p:cNvPr>
          <p:cNvSpPr txBox="1"/>
          <p:nvPr/>
        </p:nvSpPr>
        <p:spPr>
          <a:xfrm>
            <a:off x="304789" y="6064543"/>
            <a:ext cx="4953011" cy="830997"/>
          </a:xfrm>
          <a:prstGeom prst="rect">
            <a:avLst/>
          </a:prstGeom>
          <a:noFill/>
        </p:spPr>
        <p:txBody>
          <a:bodyPr wrap="square" rtlCol="0">
            <a:spAutoFit/>
          </a:bodyPr>
          <a:lstStyle/>
          <a:p>
            <a:r>
              <a:rPr lang="en-US" dirty="0">
                <a:solidFill>
                  <a:srgbClr val="FF0000"/>
                </a:solidFill>
                <a:latin typeface="Palatino" pitchFamily="2" charset="77"/>
                <a:ea typeface="Palatino" pitchFamily="2" charset="77"/>
              </a:rPr>
              <a:t>“Peer mentor for first-generation college students”</a:t>
            </a:r>
          </a:p>
        </p:txBody>
      </p:sp>
    </p:spTree>
    <p:extLst>
      <p:ext uri="{BB962C8B-B14F-4D97-AF65-F5344CB8AC3E}">
        <p14:creationId xmlns:p14="http://schemas.microsoft.com/office/powerpoint/2010/main" val="309880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simple sketch-style illustration indicating the difficulty of upward mobility despite getting a college degree in the United States. The sketch should feature a stylized figure in graduation attire (cap and gown) standing at the bottom of a steep, tall staircase. The staircase should have obstacles and barriers, such as large boulders, locked doors, and steep steps, symbolizing the challenges faced. The figure should look determined but appear small in comparison to the staircase. The background should be white, and the design should be minimalistic, using basic lines and minimal shading.">
            <a:extLst>
              <a:ext uri="{FF2B5EF4-FFF2-40B4-BE49-F238E27FC236}">
                <a16:creationId xmlns:a16="http://schemas.microsoft.com/office/drawing/2014/main" id="{68373DFB-1D4F-10B6-18B7-E099A1D1802E}"/>
              </a:ext>
            </a:extLst>
          </p:cNvPr>
          <p:cNvPicPr>
            <a:picLocks noChangeAspect="1" noChangeArrowheads="1"/>
          </p:cNvPicPr>
          <p:nvPr/>
        </p:nvPicPr>
        <p:blipFill>
          <a:blip r:embed="rId3">
            <a:clrChange>
              <a:clrFrom>
                <a:srgbClr val="DAFFFF"/>
              </a:clrFrom>
              <a:clrTo>
                <a:srgbClr val="DAFFFF">
                  <a:alpha val="0"/>
                </a:srgbClr>
              </a:clrTo>
            </a:clrChange>
            <a:extLst>
              <a:ext uri="{BEBA8EAE-BF5A-486C-A8C5-ECC9F3942E4B}">
                <a14:imgProps xmlns:a14="http://schemas.microsoft.com/office/drawing/2010/main">
                  <a14:imgLayer r:embed="rId4">
                    <a14:imgEffect>
                      <a14:backgroundRemoval t="10000" b="90000" l="10000" r="90000"/>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white card with black text&#10;&#10;Description automatically generated">
            <a:extLst>
              <a:ext uri="{FF2B5EF4-FFF2-40B4-BE49-F238E27FC236}">
                <a16:creationId xmlns:a16="http://schemas.microsoft.com/office/drawing/2014/main" id="{EF34EEDB-385D-EE22-4D47-49CA267799E4}"/>
              </a:ext>
            </a:extLst>
          </p:cNvPr>
          <p:cNvPicPr>
            <a:picLocks noChangeAspect="1"/>
          </p:cNvPicPr>
          <p:nvPr/>
        </p:nvPicPr>
        <p:blipFill rotWithShape="1">
          <a:blip r:embed="rId5">
            <a:extLst>
              <a:ext uri="{28A0092B-C50C-407E-A947-70E740481C1C}">
                <a14:useLocalDpi xmlns:a14="http://schemas.microsoft.com/office/drawing/2010/main" val="0"/>
              </a:ext>
            </a:extLst>
          </a:blip>
          <a:srcRect t="4498" r="31887"/>
          <a:stretch/>
        </p:blipFill>
        <p:spPr>
          <a:xfrm>
            <a:off x="3448979" y="204470"/>
            <a:ext cx="5294041" cy="2713635"/>
          </a:xfrm>
          <a:prstGeom prst="rect">
            <a:avLst/>
          </a:prstGeom>
        </p:spPr>
      </p:pic>
      <p:pic>
        <p:nvPicPr>
          <p:cNvPr id="6" name="Picture 5">
            <a:extLst>
              <a:ext uri="{FF2B5EF4-FFF2-40B4-BE49-F238E27FC236}">
                <a16:creationId xmlns:a16="http://schemas.microsoft.com/office/drawing/2014/main" id="{0CE8E089-DD19-CF73-A852-685637835A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799" y="3099412"/>
            <a:ext cx="7772400" cy="840484"/>
          </a:xfrm>
          <a:prstGeom prst="rect">
            <a:avLst/>
          </a:prstGeom>
        </p:spPr>
      </p:pic>
      <p:pic>
        <p:nvPicPr>
          <p:cNvPr id="8" name="Picture 7" descr="A close-up of a book&#10;&#10;Description automatically generated">
            <a:extLst>
              <a:ext uri="{FF2B5EF4-FFF2-40B4-BE49-F238E27FC236}">
                <a16:creationId xmlns:a16="http://schemas.microsoft.com/office/drawing/2014/main" id="{A757746B-AA3D-1D88-313F-DB7D485351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6756" y="7306599"/>
            <a:ext cx="7772400" cy="2852083"/>
          </a:xfrm>
          <a:prstGeom prst="rect">
            <a:avLst/>
          </a:prstGeom>
        </p:spPr>
      </p:pic>
      <p:pic>
        <p:nvPicPr>
          <p:cNvPr id="10" name="Picture 9" descr="A sign with black text&#10;&#10;Description automatically generated">
            <a:extLst>
              <a:ext uri="{FF2B5EF4-FFF2-40B4-BE49-F238E27FC236}">
                <a16:creationId xmlns:a16="http://schemas.microsoft.com/office/drawing/2014/main" id="{2825E74D-D79D-71C6-C447-FF03A362AA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9799" y="4113769"/>
            <a:ext cx="7772400" cy="2136273"/>
          </a:xfrm>
          <a:prstGeom prst="rect">
            <a:avLst/>
          </a:prstGeom>
        </p:spPr>
      </p:pic>
    </p:spTree>
    <p:extLst>
      <p:ext uri="{BB962C8B-B14F-4D97-AF65-F5344CB8AC3E}">
        <p14:creationId xmlns:p14="http://schemas.microsoft.com/office/powerpoint/2010/main" val="132008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050"/>
                                        </p:tgtEl>
                                        <p:attrNameLst>
                                          <p:attrName>style.opacity</p:attrName>
                                        </p:attrNameLst>
                                      </p:cBhvr>
                                      <p:to>
                                        <p:strVal val="0.5"/>
                                      </p:to>
                                    </p:set>
                                    <p:animEffect filter="image" prLst="opacity: 0.5">
                                      <p:cBhvr rctx="IE">
                                        <p:cTn id="7" dur="indefinite"/>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CDD2-473C-4F67-D9D8-A980DAD95AD2}"/>
              </a:ext>
            </a:extLst>
          </p:cNvPr>
          <p:cNvSpPr>
            <a:spLocks noGrp="1"/>
          </p:cNvSpPr>
          <p:nvPr>
            <p:ph type="title"/>
          </p:nvPr>
        </p:nvSpPr>
        <p:spPr/>
        <p:txBody>
          <a:bodyPr/>
          <a:lstStyle/>
          <a:p>
            <a:r>
              <a:rPr lang="en-US" dirty="0"/>
              <a:t>EXP 1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A169DB-53F2-B04B-56A7-ECE818CFCD30}"/>
                  </a:ext>
                </a:extLst>
              </p:cNvPr>
              <p:cNvSpPr>
                <a:spLocks noGrp="1"/>
              </p:cNvSpPr>
              <p:nvPr>
                <p:ph idx="1"/>
              </p:nvPr>
            </p:nvSpPr>
            <p:spPr/>
            <p:txBody>
              <a:bodyPr/>
              <a:lstStyle/>
              <a:p>
                <a:r>
                  <a:rPr lang="en-US" dirty="0"/>
                  <a:t>Perception of the candidate as a hero (3 items; </a:t>
                </a:r>
                <a14:m>
                  <m:oMath xmlns:m="http://schemas.openxmlformats.org/officeDocument/2006/math">
                    <m:r>
                      <a:rPr lang="en-US" i="1" dirty="0">
                        <a:latin typeface="Cambria Math" panose="02040503050406030204" pitchFamily="18" charset="0"/>
                        <a:ea typeface="Cambria Math" panose="02040503050406030204" pitchFamily="18" charset="0"/>
                      </a:rPr>
                      <m:t>𝛼</m:t>
                    </m:r>
                  </m:oMath>
                </a14:m>
                <a:r>
                  <a:rPr lang="en-US" dirty="0"/>
                  <a:t> = .97; Kinsella et al., 2015)</a:t>
                </a:r>
              </a:p>
              <a:p>
                <a:pPr lvl="1"/>
                <a:r>
                  <a:rPr lang="en-US" i="1" dirty="0">
                    <a:latin typeface="Palatino" pitchFamily="2" charset="77"/>
                    <a:ea typeface="Palatino" pitchFamily="2" charset="77"/>
                  </a:rPr>
                  <a:t>“I would consider this candidate a true hero in our society;” “this candidate is likely to be seen as a hero in our society;” “most would agree that this candidate is a hero in our society.”</a:t>
                </a:r>
              </a:p>
              <a:p>
                <a:r>
                  <a:rPr lang="en-US" dirty="0"/>
                  <a:t>Heroic Qualities (13 items; </a:t>
                </a:r>
                <a14:m>
                  <m:oMath xmlns:m="http://schemas.openxmlformats.org/officeDocument/2006/math">
                    <m:r>
                      <a:rPr lang="en-US" i="1" dirty="0" smtClean="0">
                        <a:latin typeface="Cambria Math" panose="02040503050406030204" pitchFamily="18" charset="0"/>
                        <a:ea typeface="Cambria Math" panose="02040503050406030204" pitchFamily="18" charset="0"/>
                      </a:rPr>
                      <m:t>𝛼</m:t>
                    </m:r>
                  </m:oMath>
                </a14:m>
                <a:r>
                  <a:rPr lang="en-US" dirty="0"/>
                  <a:t> = .94; Kinsella et al., 2015)</a:t>
                </a:r>
              </a:p>
              <a:p>
                <a:pPr lvl="1"/>
                <a:r>
                  <a:rPr lang="en-US" i="1" dirty="0">
                    <a:latin typeface="Palatino" pitchFamily="2" charset="77"/>
                    <a:ea typeface="Palatino" pitchFamily="2" charset="77"/>
                  </a:rPr>
                  <a:t>“brave,” “moral,” “courageous,” “protecting,” “with conviction,” “honest,” “altruistic,” “self-sacrificing,” “selfless,” “determined,” “the type who would save others,” “inspiring,” “helpful”</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A6A169DB-53F2-B04B-56A7-ECE818CFCD30}"/>
                  </a:ext>
                </a:extLst>
              </p:cNvPr>
              <p:cNvSpPr>
                <a:spLocks noGrp="1" noRot="1" noChangeAspect="1" noMove="1" noResize="1" noEditPoints="1" noAdjustHandles="1" noChangeArrowheads="1" noChangeShapeType="1" noTextEdit="1"/>
              </p:cNvSpPr>
              <p:nvPr>
                <p:ph idx="1"/>
              </p:nvPr>
            </p:nvSpPr>
            <p:spPr>
              <a:blipFill>
                <a:blip r:embed="rId2"/>
                <a:stretch>
                  <a:fillRect l="-809" t="-1312" r="-1387"/>
                </a:stretch>
              </a:blipFill>
            </p:spPr>
            <p:txBody>
              <a:bodyPr/>
              <a:lstStyle/>
              <a:p>
                <a:r>
                  <a:rPr lang="en-US">
                    <a:noFill/>
                  </a:rPr>
                  <a:t> </a:t>
                </a:r>
              </a:p>
            </p:txBody>
          </p:sp>
        </mc:Fallback>
      </mc:AlternateContent>
    </p:spTree>
    <p:extLst>
      <p:ext uri="{BB962C8B-B14F-4D97-AF65-F5344CB8AC3E}">
        <p14:creationId xmlns:p14="http://schemas.microsoft.com/office/powerpoint/2010/main" val="168403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CDD2-473C-4F67-D9D8-A980DAD95AD2}"/>
              </a:ext>
            </a:extLst>
          </p:cNvPr>
          <p:cNvSpPr>
            <a:spLocks noGrp="1"/>
          </p:cNvSpPr>
          <p:nvPr>
            <p:ph type="title"/>
          </p:nvPr>
        </p:nvSpPr>
        <p:spPr/>
        <p:txBody>
          <a:bodyPr/>
          <a:lstStyle/>
          <a:p>
            <a:r>
              <a:rPr lang="en-US" dirty="0"/>
              <a:t>EXP 1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A169DB-53F2-B04B-56A7-ECE818CFCD30}"/>
                  </a:ext>
                </a:extLst>
              </p:cNvPr>
              <p:cNvSpPr>
                <a:spLocks noGrp="1"/>
              </p:cNvSpPr>
              <p:nvPr>
                <p:ph idx="1"/>
              </p:nvPr>
            </p:nvSpPr>
            <p:spPr/>
            <p:txBody>
              <a:bodyPr/>
              <a:lstStyle/>
              <a:p>
                <a:r>
                  <a:rPr lang="en-US" dirty="0"/>
                  <a:t>Candidate’s life as resembling a hero’s journey (7 subscales, 21 items; </a:t>
                </a:r>
                <a14:m>
                  <m:oMath xmlns:m="http://schemas.openxmlformats.org/officeDocument/2006/math">
                    <m:r>
                      <a:rPr lang="en-US" i="1" dirty="0" smtClean="0">
                        <a:latin typeface="Cambria Math" panose="02040503050406030204" pitchFamily="18" charset="0"/>
                        <a:ea typeface="Cambria Math" panose="02040503050406030204" pitchFamily="18" charset="0"/>
                      </a:rPr>
                      <m:t>𝛼</m:t>
                    </m:r>
                  </m:oMath>
                </a14:m>
                <a:r>
                  <a:rPr lang="en-US" dirty="0"/>
                  <a:t> = .94; Rogers et al., 2023)</a:t>
                </a:r>
              </a:p>
              <a:p>
                <a:pPr lvl="1"/>
                <a:r>
                  <a:rPr lang="en-US" i="1" dirty="0">
                    <a:latin typeface="Palatino" pitchFamily="2" charset="77"/>
                    <a:ea typeface="Palatino" pitchFamily="2" charset="77"/>
                  </a:rPr>
                  <a:t>“This candidate’s life journey seems like a plot in a novel or story.”</a:t>
                </a:r>
              </a:p>
              <a:p>
                <a:pPr lvl="1"/>
                <a:r>
                  <a:rPr lang="en-US" i="1" dirty="0">
                    <a:latin typeface="Palatino" pitchFamily="2" charset="77"/>
                    <a:ea typeface="Palatino" pitchFamily="2" charset="77"/>
                  </a:rPr>
                  <a:t>“This candidate’s life has been full of change.”</a:t>
                </a:r>
              </a:p>
              <a:p>
                <a:pPr lvl="1"/>
                <a:r>
                  <a:rPr lang="en-US" i="1" dirty="0">
                    <a:latin typeface="Palatino" pitchFamily="2" charset="77"/>
                    <a:ea typeface="Palatino" pitchFamily="2" charset="77"/>
                  </a:rPr>
                  <a:t>“This candidate has a purposeful mission in life.”</a:t>
                </a:r>
              </a:p>
              <a:p>
                <a:pPr lvl="1"/>
                <a:r>
                  <a:rPr lang="en-US" i="1" dirty="0">
                    <a:latin typeface="Palatino" pitchFamily="2" charset="77"/>
                    <a:ea typeface="Palatino" pitchFamily="2" charset="77"/>
                  </a:rPr>
                  <a:t>“This candidate has a community that supports him.”</a:t>
                </a:r>
              </a:p>
              <a:p>
                <a:pPr lvl="1"/>
                <a:r>
                  <a:rPr lang="en-US" i="1" dirty="0">
                    <a:latin typeface="Palatino" pitchFamily="2" charset="77"/>
                    <a:ea typeface="Palatino" pitchFamily="2" charset="77"/>
                  </a:rPr>
                  <a:t>“This candidate had to overcome obstacles in his life.”</a:t>
                </a:r>
              </a:p>
              <a:p>
                <a:pPr lvl="1"/>
                <a:r>
                  <a:rPr lang="en-US" i="1" dirty="0">
                    <a:latin typeface="Palatino" pitchFamily="2" charset="77"/>
                    <a:ea typeface="Palatino" pitchFamily="2" charset="77"/>
                  </a:rPr>
                  <a:t>“This candidate had to learn directly from experiences.”</a:t>
                </a:r>
              </a:p>
              <a:p>
                <a:pPr lvl="1"/>
                <a:r>
                  <a:rPr lang="en-US" i="1" dirty="0">
                    <a:latin typeface="Palatino" pitchFamily="2" charset="77"/>
                    <a:ea typeface="Palatino" pitchFamily="2" charset="77"/>
                  </a:rPr>
                  <a:t>“This candidate seems like a person whose story others will remember.”</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A6A169DB-53F2-B04B-56A7-ECE818CFCD30}"/>
                  </a:ext>
                </a:extLst>
              </p:cNvPr>
              <p:cNvSpPr>
                <a:spLocks noGrp="1" noRot="1" noChangeAspect="1" noMove="1" noResize="1" noEditPoints="1" noAdjustHandles="1" noChangeArrowheads="1" noChangeShapeType="1" noTextEdit="1"/>
              </p:cNvSpPr>
              <p:nvPr>
                <p:ph idx="1"/>
              </p:nvPr>
            </p:nvSpPr>
            <p:spPr>
              <a:blipFill>
                <a:blip r:embed="rId2"/>
                <a:stretch>
                  <a:fillRect l="-809" t="-1312"/>
                </a:stretch>
              </a:blipFill>
            </p:spPr>
            <p:txBody>
              <a:bodyPr/>
              <a:lstStyle/>
              <a:p>
                <a:r>
                  <a:rPr lang="en-US">
                    <a:noFill/>
                  </a:rPr>
                  <a:t> </a:t>
                </a:r>
              </a:p>
            </p:txBody>
          </p:sp>
        </mc:Fallback>
      </mc:AlternateContent>
    </p:spTree>
    <p:extLst>
      <p:ext uri="{BB962C8B-B14F-4D97-AF65-F5344CB8AC3E}">
        <p14:creationId xmlns:p14="http://schemas.microsoft.com/office/powerpoint/2010/main" val="2570711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CDD2-473C-4F67-D9D8-A980DAD95AD2}"/>
              </a:ext>
            </a:extLst>
          </p:cNvPr>
          <p:cNvSpPr>
            <a:spLocks noGrp="1"/>
          </p:cNvSpPr>
          <p:nvPr>
            <p:ph type="title"/>
          </p:nvPr>
        </p:nvSpPr>
        <p:spPr/>
        <p:txBody>
          <a:bodyPr/>
          <a:lstStyle/>
          <a:p>
            <a:r>
              <a:rPr lang="en-US" dirty="0"/>
              <a:t>EXP 1 Results</a:t>
            </a:r>
          </a:p>
        </p:txBody>
      </p:sp>
      <p:pic>
        <p:nvPicPr>
          <p:cNvPr id="25" name="Picture 24">
            <a:extLst>
              <a:ext uri="{FF2B5EF4-FFF2-40B4-BE49-F238E27FC236}">
                <a16:creationId xmlns:a16="http://schemas.microsoft.com/office/drawing/2014/main" id="{E49C1312-18F2-EDE1-466D-A9DDAAC916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42" y="2155960"/>
            <a:ext cx="4023360" cy="2873828"/>
          </a:xfrm>
          <a:prstGeom prst="rect">
            <a:avLst/>
          </a:prstGeom>
        </p:spPr>
      </p:pic>
      <p:pic>
        <p:nvPicPr>
          <p:cNvPr id="29" name="Picture 28">
            <a:extLst>
              <a:ext uri="{FF2B5EF4-FFF2-40B4-BE49-F238E27FC236}">
                <a16:creationId xmlns:a16="http://schemas.microsoft.com/office/drawing/2014/main" id="{19A05F58-47E6-A070-8611-02A22BA202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38600" y="2155960"/>
            <a:ext cx="4023360" cy="2873828"/>
          </a:xfrm>
          <a:prstGeom prst="rect">
            <a:avLst/>
          </a:prstGeom>
        </p:spPr>
      </p:pic>
      <p:pic>
        <p:nvPicPr>
          <p:cNvPr id="31" name="Picture 30">
            <a:extLst>
              <a:ext uri="{FF2B5EF4-FFF2-40B4-BE49-F238E27FC236}">
                <a16:creationId xmlns:a16="http://schemas.microsoft.com/office/drawing/2014/main" id="{550F3A92-8ADF-83BB-EEA7-A5840AD8F0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94196" y="2155960"/>
            <a:ext cx="4023360" cy="2873828"/>
          </a:xfrm>
          <a:prstGeom prst="rect">
            <a:avLst/>
          </a:prstGeom>
        </p:spPr>
      </p:pic>
      <p:sp>
        <p:nvSpPr>
          <p:cNvPr id="32" name="TextBox 31">
            <a:extLst>
              <a:ext uri="{FF2B5EF4-FFF2-40B4-BE49-F238E27FC236}">
                <a16:creationId xmlns:a16="http://schemas.microsoft.com/office/drawing/2014/main" id="{024DF212-EE60-FE73-C3B5-5266D35FBD78}"/>
              </a:ext>
            </a:extLst>
          </p:cNvPr>
          <p:cNvSpPr txBox="1"/>
          <p:nvPr/>
        </p:nvSpPr>
        <p:spPr>
          <a:xfrm>
            <a:off x="1257296" y="1447800"/>
            <a:ext cx="1842247" cy="461665"/>
          </a:xfrm>
          <a:prstGeom prst="rect">
            <a:avLst/>
          </a:prstGeom>
          <a:noFill/>
        </p:spPr>
        <p:txBody>
          <a:bodyPr wrap="square" rtlCol="0">
            <a:spAutoFit/>
          </a:bodyPr>
          <a:lstStyle/>
          <a:p>
            <a:pPr algn="ctr"/>
            <a:r>
              <a:rPr lang="en-US" b="1" dirty="0"/>
              <a:t>Hero Label</a:t>
            </a:r>
          </a:p>
        </p:txBody>
      </p:sp>
      <p:sp>
        <p:nvSpPr>
          <p:cNvPr id="33" name="TextBox 32">
            <a:extLst>
              <a:ext uri="{FF2B5EF4-FFF2-40B4-BE49-F238E27FC236}">
                <a16:creationId xmlns:a16="http://schemas.microsoft.com/office/drawing/2014/main" id="{2B0E31B4-0F09-2F0B-C780-589FD49D8FBE}"/>
              </a:ext>
            </a:extLst>
          </p:cNvPr>
          <p:cNvSpPr txBox="1"/>
          <p:nvPr/>
        </p:nvSpPr>
        <p:spPr>
          <a:xfrm>
            <a:off x="4610100" y="1447800"/>
            <a:ext cx="2971800" cy="461665"/>
          </a:xfrm>
          <a:prstGeom prst="rect">
            <a:avLst/>
          </a:prstGeom>
          <a:noFill/>
        </p:spPr>
        <p:txBody>
          <a:bodyPr wrap="square" rtlCol="0">
            <a:spAutoFit/>
          </a:bodyPr>
          <a:lstStyle/>
          <a:p>
            <a:pPr algn="ctr"/>
            <a:r>
              <a:rPr lang="en-US" b="1" dirty="0"/>
              <a:t>Heroic Qualities</a:t>
            </a:r>
          </a:p>
        </p:txBody>
      </p:sp>
      <p:sp>
        <p:nvSpPr>
          <p:cNvPr id="34" name="TextBox 33">
            <a:extLst>
              <a:ext uri="{FF2B5EF4-FFF2-40B4-BE49-F238E27FC236}">
                <a16:creationId xmlns:a16="http://schemas.microsoft.com/office/drawing/2014/main" id="{0D55BD92-DC76-DFF2-AD2D-DECDDE1C75D0}"/>
              </a:ext>
            </a:extLst>
          </p:cNvPr>
          <p:cNvSpPr txBox="1"/>
          <p:nvPr/>
        </p:nvSpPr>
        <p:spPr>
          <a:xfrm>
            <a:off x="8465860" y="1447800"/>
            <a:ext cx="2971800" cy="461665"/>
          </a:xfrm>
          <a:prstGeom prst="rect">
            <a:avLst/>
          </a:prstGeom>
          <a:noFill/>
        </p:spPr>
        <p:txBody>
          <a:bodyPr wrap="square" rtlCol="0">
            <a:spAutoFit/>
          </a:bodyPr>
          <a:lstStyle/>
          <a:p>
            <a:pPr algn="ctr"/>
            <a:r>
              <a:rPr lang="en-US" b="1" dirty="0"/>
              <a:t>Hero’s Journey</a:t>
            </a:r>
          </a:p>
        </p:txBody>
      </p:sp>
      <p:sp>
        <p:nvSpPr>
          <p:cNvPr id="35" name="TextBox 34">
            <a:extLst>
              <a:ext uri="{FF2B5EF4-FFF2-40B4-BE49-F238E27FC236}">
                <a16:creationId xmlns:a16="http://schemas.microsoft.com/office/drawing/2014/main" id="{6B1A455F-0314-3A78-568F-FB1C496AA642}"/>
              </a:ext>
            </a:extLst>
          </p:cNvPr>
          <p:cNvSpPr txBox="1"/>
          <p:nvPr/>
        </p:nvSpPr>
        <p:spPr>
          <a:xfrm>
            <a:off x="244282" y="5186469"/>
            <a:ext cx="3868276" cy="646331"/>
          </a:xfrm>
          <a:prstGeom prst="rect">
            <a:avLst/>
          </a:prstGeom>
          <a:noFill/>
        </p:spPr>
        <p:txBody>
          <a:bodyPr wrap="square" rtlCol="0">
            <a:spAutoFit/>
          </a:bodyPr>
          <a:lstStyle/>
          <a:p>
            <a:r>
              <a:rPr lang="en-US" sz="1200" dirty="0">
                <a:solidFill>
                  <a:srgbClr val="000000"/>
                </a:solidFill>
                <a:effectLst/>
                <a:latin typeface="Palatino" pitchFamily="2" charset="77"/>
              </a:rPr>
              <a:t>First-gen: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0.16,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0.04, </a:t>
            </a:r>
            <a:r>
              <a:rPr lang="en-US" sz="1200" i="1" dirty="0">
                <a:solidFill>
                  <a:srgbClr val="000000"/>
                </a:solidFill>
                <a:effectLst/>
                <a:latin typeface="Palatino" pitchFamily="2" charset="77"/>
              </a:rPr>
              <a:t>t</a:t>
            </a:r>
            <a:r>
              <a:rPr lang="en-US" sz="1200" dirty="0">
                <a:solidFill>
                  <a:srgbClr val="000000"/>
                </a:solidFill>
                <a:effectLst/>
                <a:latin typeface="Palatino" pitchFamily="2" charset="77"/>
              </a:rPr>
              <a:t>(1112) = 3.59,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&lt; .001</a:t>
            </a:r>
          </a:p>
          <a:p>
            <a:r>
              <a:rPr lang="en-US" sz="1200" dirty="0">
                <a:solidFill>
                  <a:srgbClr val="000000"/>
                </a:solidFill>
                <a:effectLst/>
                <a:latin typeface="Palatino" pitchFamily="2" charset="77"/>
              </a:rPr>
              <a:t>URM: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0.16,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0.04, </a:t>
            </a:r>
            <a:r>
              <a:rPr lang="en-US" sz="1200" i="1" dirty="0">
                <a:solidFill>
                  <a:srgbClr val="000000"/>
                </a:solidFill>
                <a:effectLst/>
                <a:latin typeface="Palatino" pitchFamily="2" charset="77"/>
              </a:rPr>
              <a:t>t</a:t>
            </a:r>
            <a:r>
              <a:rPr lang="en-US" sz="1200" dirty="0">
                <a:solidFill>
                  <a:srgbClr val="000000"/>
                </a:solidFill>
                <a:effectLst/>
                <a:latin typeface="Palatino" pitchFamily="2" charset="77"/>
              </a:rPr>
              <a:t>(1112) = 3.59,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&lt; .001</a:t>
            </a:r>
          </a:p>
          <a:p>
            <a:r>
              <a:rPr lang="en-US" sz="1200" dirty="0">
                <a:solidFill>
                  <a:srgbClr val="000000"/>
                </a:solidFill>
                <a:effectLst/>
                <a:latin typeface="Palatino" pitchFamily="2" charset="77"/>
              </a:rPr>
              <a:t>Interaction: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-0.02,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0.04, </a:t>
            </a:r>
            <a:r>
              <a:rPr lang="en-US" sz="1200" i="1" dirty="0">
                <a:solidFill>
                  <a:srgbClr val="000000"/>
                </a:solidFill>
                <a:effectLst/>
                <a:latin typeface="Palatino" pitchFamily="2" charset="77"/>
              </a:rPr>
              <a:t>t</a:t>
            </a:r>
            <a:r>
              <a:rPr lang="en-US" sz="1200" dirty="0">
                <a:solidFill>
                  <a:srgbClr val="000000"/>
                </a:solidFill>
                <a:effectLst/>
                <a:latin typeface="Palatino" pitchFamily="2" charset="77"/>
              </a:rPr>
              <a:t>(1112) = -0.42,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.677</a:t>
            </a:r>
          </a:p>
        </p:txBody>
      </p:sp>
      <p:sp>
        <p:nvSpPr>
          <p:cNvPr id="36" name="TextBox 35">
            <a:extLst>
              <a:ext uri="{FF2B5EF4-FFF2-40B4-BE49-F238E27FC236}">
                <a16:creationId xmlns:a16="http://schemas.microsoft.com/office/drawing/2014/main" id="{90AA4FEB-B2AF-9676-0E4E-9904ACDE0D10}"/>
              </a:ext>
            </a:extLst>
          </p:cNvPr>
          <p:cNvSpPr txBox="1"/>
          <p:nvPr/>
        </p:nvSpPr>
        <p:spPr>
          <a:xfrm>
            <a:off x="4217727" y="5186469"/>
            <a:ext cx="3868276" cy="646331"/>
          </a:xfrm>
          <a:prstGeom prst="rect">
            <a:avLst/>
          </a:prstGeom>
          <a:noFill/>
        </p:spPr>
        <p:txBody>
          <a:bodyPr wrap="square" rtlCol="0">
            <a:spAutoFit/>
          </a:bodyPr>
          <a:lstStyle/>
          <a:p>
            <a:r>
              <a:rPr lang="en-US" sz="1200" dirty="0">
                <a:solidFill>
                  <a:srgbClr val="000000"/>
                </a:solidFill>
                <a:effectLst/>
                <a:latin typeface="Palatino" pitchFamily="2" charset="77"/>
              </a:rPr>
              <a:t>First-gen: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0.08,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0.02, </a:t>
            </a:r>
            <a:r>
              <a:rPr lang="en-US" sz="1200" i="1" dirty="0">
                <a:solidFill>
                  <a:srgbClr val="000000"/>
                </a:solidFill>
                <a:effectLst/>
                <a:latin typeface="Palatino" pitchFamily="2" charset="77"/>
              </a:rPr>
              <a:t>t</a:t>
            </a:r>
            <a:r>
              <a:rPr lang="en-US" sz="1200" dirty="0">
                <a:solidFill>
                  <a:srgbClr val="000000"/>
                </a:solidFill>
                <a:effectLst/>
                <a:latin typeface="Palatino" pitchFamily="2" charset="77"/>
              </a:rPr>
              <a:t>(1112) = 3.38,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&lt; .001</a:t>
            </a:r>
          </a:p>
          <a:p>
            <a:r>
              <a:rPr lang="en-US" sz="1200" dirty="0">
                <a:solidFill>
                  <a:srgbClr val="000000"/>
                </a:solidFill>
                <a:effectLst/>
                <a:latin typeface="Palatino" pitchFamily="2" charset="77"/>
              </a:rPr>
              <a:t>URM: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0.09,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0.02, </a:t>
            </a:r>
            <a:r>
              <a:rPr lang="en-US" sz="1200" i="1" dirty="0">
                <a:solidFill>
                  <a:srgbClr val="000000"/>
                </a:solidFill>
                <a:effectLst/>
                <a:latin typeface="Palatino" pitchFamily="2" charset="77"/>
              </a:rPr>
              <a:t>t</a:t>
            </a:r>
            <a:r>
              <a:rPr lang="en-US" sz="1200" dirty="0">
                <a:solidFill>
                  <a:srgbClr val="000000"/>
                </a:solidFill>
                <a:effectLst/>
                <a:latin typeface="Palatino" pitchFamily="2" charset="77"/>
              </a:rPr>
              <a:t>(1112) = 3.85,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&lt; .001</a:t>
            </a:r>
          </a:p>
          <a:p>
            <a:r>
              <a:rPr lang="en-US" sz="1200" dirty="0">
                <a:solidFill>
                  <a:srgbClr val="000000"/>
                </a:solidFill>
                <a:effectLst/>
                <a:latin typeface="Palatino" pitchFamily="2" charset="77"/>
              </a:rPr>
              <a:t>Interaction: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0.004,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0.02, </a:t>
            </a:r>
            <a:r>
              <a:rPr lang="en-US" sz="1200" i="1" dirty="0">
                <a:solidFill>
                  <a:srgbClr val="000000"/>
                </a:solidFill>
                <a:effectLst/>
                <a:latin typeface="Palatino" pitchFamily="2" charset="77"/>
              </a:rPr>
              <a:t>t</a:t>
            </a:r>
            <a:r>
              <a:rPr lang="en-US" sz="1200" dirty="0">
                <a:solidFill>
                  <a:srgbClr val="000000"/>
                </a:solidFill>
                <a:effectLst/>
                <a:latin typeface="Palatino" pitchFamily="2" charset="77"/>
              </a:rPr>
              <a:t>(1112) = 0.19,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.852</a:t>
            </a:r>
          </a:p>
        </p:txBody>
      </p:sp>
      <p:sp>
        <p:nvSpPr>
          <p:cNvPr id="37" name="TextBox 36">
            <a:extLst>
              <a:ext uri="{FF2B5EF4-FFF2-40B4-BE49-F238E27FC236}">
                <a16:creationId xmlns:a16="http://schemas.microsoft.com/office/drawing/2014/main" id="{7B918FD9-689E-7C07-F379-C01989846D13}"/>
              </a:ext>
            </a:extLst>
          </p:cNvPr>
          <p:cNvSpPr txBox="1"/>
          <p:nvPr/>
        </p:nvSpPr>
        <p:spPr>
          <a:xfrm>
            <a:off x="8183738" y="5186469"/>
            <a:ext cx="3868276" cy="646331"/>
          </a:xfrm>
          <a:prstGeom prst="rect">
            <a:avLst/>
          </a:prstGeom>
          <a:noFill/>
        </p:spPr>
        <p:txBody>
          <a:bodyPr wrap="square" rtlCol="0">
            <a:spAutoFit/>
          </a:bodyPr>
          <a:lstStyle/>
          <a:p>
            <a:r>
              <a:rPr lang="en-US" sz="1200" dirty="0">
                <a:solidFill>
                  <a:srgbClr val="000000"/>
                </a:solidFill>
                <a:effectLst/>
                <a:latin typeface="Palatino" pitchFamily="2" charset="77"/>
              </a:rPr>
              <a:t>First-gen: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0.20,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0.03, </a:t>
            </a:r>
            <a:r>
              <a:rPr lang="en-US" sz="1200" i="1" dirty="0">
                <a:solidFill>
                  <a:srgbClr val="000000"/>
                </a:solidFill>
                <a:effectLst/>
                <a:latin typeface="Palatino" pitchFamily="2" charset="77"/>
              </a:rPr>
              <a:t>t</a:t>
            </a:r>
            <a:r>
              <a:rPr lang="en-US" sz="1200" dirty="0">
                <a:solidFill>
                  <a:srgbClr val="000000"/>
                </a:solidFill>
                <a:effectLst/>
                <a:latin typeface="Palatino" pitchFamily="2" charset="77"/>
              </a:rPr>
              <a:t>(1112) = 8.06,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&lt; .001</a:t>
            </a:r>
          </a:p>
          <a:p>
            <a:r>
              <a:rPr lang="en-US" sz="1200" dirty="0">
                <a:solidFill>
                  <a:srgbClr val="000000"/>
                </a:solidFill>
                <a:effectLst/>
                <a:latin typeface="Palatino" pitchFamily="2" charset="77"/>
              </a:rPr>
              <a:t>URM: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0.11,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0.03, </a:t>
            </a:r>
            <a:r>
              <a:rPr lang="en-US" sz="1200" i="1" dirty="0">
                <a:solidFill>
                  <a:srgbClr val="000000"/>
                </a:solidFill>
                <a:effectLst/>
                <a:latin typeface="Palatino" pitchFamily="2" charset="77"/>
              </a:rPr>
              <a:t>t</a:t>
            </a:r>
            <a:r>
              <a:rPr lang="en-US" sz="1200" dirty="0">
                <a:solidFill>
                  <a:srgbClr val="000000"/>
                </a:solidFill>
                <a:effectLst/>
                <a:latin typeface="Palatino" pitchFamily="2" charset="77"/>
              </a:rPr>
              <a:t>(1112) = 4.32,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&lt; .001</a:t>
            </a:r>
          </a:p>
          <a:p>
            <a:r>
              <a:rPr lang="en-US" sz="1200" dirty="0">
                <a:solidFill>
                  <a:srgbClr val="000000"/>
                </a:solidFill>
                <a:effectLst/>
                <a:latin typeface="Palatino" pitchFamily="2" charset="77"/>
              </a:rPr>
              <a:t>Interaction: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0.01,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0.03, </a:t>
            </a:r>
            <a:r>
              <a:rPr lang="en-US" sz="1200" i="1" dirty="0">
                <a:solidFill>
                  <a:srgbClr val="000000"/>
                </a:solidFill>
                <a:effectLst/>
                <a:latin typeface="Palatino" pitchFamily="2" charset="77"/>
              </a:rPr>
              <a:t>t</a:t>
            </a:r>
            <a:r>
              <a:rPr lang="en-US" sz="1200" dirty="0">
                <a:solidFill>
                  <a:srgbClr val="000000"/>
                </a:solidFill>
                <a:effectLst/>
                <a:latin typeface="Palatino" pitchFamily="2" charset="77"/>
              </a:rPr>
              <a:t>(1112) = 0.25,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.805</a:t>
            </a:r>
          </a:p>
        </p:txBody>
      </p:sp>
    </p:spTree>
    <p:extLst>
      <p:ext uri="{BB962C8B-B14F-4D97-AF65-F5344CB8AC3E}">
        <p14:creationId xmlns:p14="http://schemas.microsoft.com/office/powerpoint/2010/main" val="80877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9" name="Rectangle 3"/>
          <p:cNvSpPr>
            <a:spLocks noGrp="1" noChangeArrowheads="1"/>
          </p:cNvSpPr>
          <p:nvPr>
            <p:ph type="body" idx="1"/>
          </p:nvPr>
        </p:nvSpPr>
        <p:spPr>
          <a:xfrm>
            <a:off x="612648" y="1298448"/>
            <a:ext cx="10972800" cy="5254751"/>
          </a:xfrm>
        </p:spPr>
        <p:txBody>
          <a:bodyPr/>
          <a:lstStyle/>
          <a:p>
            <a:pPr>
              <a:spcBef>
                <a:spcPct val="0"/>
              </a:spcBef>
              <a:spcAft>
                <a:spcPts val="1000"/>
              </a:spcAft>
            </a:pPr>
            <a:r>
              <a:rPr lang="en-US" i="1" dirty="0">
                <a:ea typeface="ＭＳ Ｐゴシック" pitchFamily="34" charset="-128"/>
              </a:rPr>
              <a:t>N</a:t>
            </a:r>
            <a:r>
              <a:rPr lang="en-US" dirty="0">
                <a:ea typeface="ＭＳ Ｐゴシック" pitchFamily="34" charset="-128"/>
              </a:rPr>
              <a:t> = 1,353 participants from Prolific (gender-balanced)</a:t>
            </a:r>
          </a:p>
          <a:p>
            <a:pPr lvl="1">
              <a:spcBef>
                <a:spcPct val="0"/>
              </a:spcBef>
              <a:spcAft>
                <a:spcPts val="1000"/>
              </a:spcAft>
            </a:pPr>
            <a:r>
              <a:rPr lang="en-US" dirty="0">
                <a:latin typeface="Palatino" pitchFamily="2" charset="77"/>
                <a:ea typeface="Palatino" pitchFamily="2" charset="77"/>
              </a:rPr>
              <a:t>Criteria: (1) based in the United States; (2) is at least 25 years old; (3) employed full-time or part-time; (4) is not a student; (5) has a college degree</a:t>
            </a:r>
          </a:p>
          <a:p>
            <a:pPr lvl="1">
              <a:spcBef>
                <a:spcPct val="0"/>
              </a:spcBef>
              <a:spcAft>
                <a:spcPts val="1000"/>
              </a:spcAft>
            </a:pPr>
            <a:r>
              <a:rPr lang="en-US" dirty="0">
                <a:latin typeface="Palatino" pitchFamily="2" charset="77"/>
                <a:ea typeface="Palatino" pitchFamily="2" charset="77"/>
              </a:rPr>
              <a:t>Mean age = 38.87 (SD = 11.32) </a:t>
            </a:r>
          </a:p>
          <a:p>
            <a:pPr lvl="1">
              <a:spcBef>
                <a:spcPct val="0"/>
              </a:spcBef>
              <a:spcAft>
                <a:spcPts val="1000"/>
              </a:spcAft>
            </a:pPr>
            <a:r>
              <a:rPr lang="en-US" dirty="0">
                <a:latin typeface="Palatino" pitchFamily="2" charset="77"/>
                <a:ea typeface="Palatino" pitchFamily="2" charset="77"/>
              </a:rPr>
              <a:t>62% White Americans, 16% Black/African Americans, 9% Asian Americans, 4% Hispanic/Latin Americans, 9% multiracial or other</a:t>
            </a:r>
          </a:p>
          <a:p>
            <a:pPr lvl="1">
              <a:spcBef>
                <a:spcPct val="0"/>
              </a:spcBef>
              <a:spcAft>
                <a:spcPts val="1000"/>
              </a:spcAft>
            </a:pPr>
            <a:r>
              <a:rPr lang="en-US" dirty="0">
                <a:latin typeface="Palatino" pitchFamily="2" charset="77"/>
                <a:ea typeface="Palatino" pitchFamily="2" charset="77"/>
              </a:rPr>
              <a:t>Excluded 118 who failed attention checks</a:t>
            </a:r>
          </a:p>
          <a:p>
            <a:pPr>
              <a:spcBef>
                <a:spcPct val="0"/>
              </a:spcBef>
              <a:spcAft>
                <a:spcPts val="1000"/>
              </a:spcAft>
            </a:pPr>
            <a:r>
              <a:rPr lang="en-US" dirty="0">
                <a:ea typeface="ＭＳ Ｐゴシック" pitchFamily="34" charset="-128"/>
              </a:rPr>
              <a:t>2 (candidate status: First-Gen vs. Control) × 4 (candidate race: Asian vs. Black vs. Latino vs. White) between-subjects design </a:t>
            </a:r>
          </a:p>
        </p:txBody>
      </p:sp>
      <p:sp>
        <p:nvSpPr>
          <p:cNvPr id="2" name="Title 1"/>
          <p:cNvSpPr>
            <a:spLocks noGrp="1"/>
          </p:cNvSpPr>
          <p:nvPr>
            <p:ph type="title"/>
          </p:nvPr>
        </p:nvSpPr>
        <p:spPr/>
        <p:txBody>
          <a:bodyPr/>
          <a:lstStyle/>
          <a:p>
            <a:r>
              <a:rPr lang="en-US" dirty="0"/>
              <a:t>Experiment 2</a:t>
            </a:r>
          </a:p>
        </p:txBody>
      </p:sp>
    </p:spTree>
    <p:custDataLst>
      <p:tags r:id="rId1"/>
    </p:custDataLst>
    <p:extLst>
      <p:ext uri="{BB962C8B-B14F-4D97-AF65-F5344CB8AC3E}">
        <p14:creationId xmlns:p14="http://schemas.microsoft.com/office/powerpoint/2010/main" val="1520963931"/>
      </p:ext>
    </p:extLst>
  </p:cSld>
  <p:clrMapOvr>
    <a:masterClrMapping/>
  </p:clrMapOvr>
  <mc:AlternateContent xmlns:mc="http://schemas.openxmlformats.org/markup-compatibility/2006" xmlns:p14="http://schemas.microsoft.com/office/powerpoint/2010/main">
    <mc:Choice Requires="p14">
      <p:transition spd="slow" p14:dur="2000" advTm="85112"/>
    </mc:Choice>
    <mc:Fallback xmlns="">
      <p:transition spd="slow" advTm="85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56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56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56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561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356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5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7EAF-00F5-1E97-FEFF-48ABB3F489EE}"/>
              </a:ext>
            </a:extLst>
          </p:cNvPr>
          <p:cNvSpPr>
            <a:spLocks noGrp="1"/>
          </p:cNvSpPr>
          <p:nvPr>
            <p:ph type="title"/>
          </p:nvPr>
        </p:nvSpPr>
        <p:spPr/>
        <p:txBody>
          <a:bodyPr/>
          <a:lstStyle/>
          <a:p>
            <a:r>
              <a:rPr lang="en-US" dirty="0"/>
              <a:t>EXP 2 Unpaid Internship Scenario</a:t>
            </a:r>
          </a:p>
        </p:txBody>
      </p:sp>
      <p:sp>
        <p:nvSpPr>
          <p:cNvPr id="6" name="Content Placeholder 2">
            <a:extLst>
              <a:ext uri="{FF2B5EF4-FFF2-40B4-BE49-F238E27FC236}">
                <a16:creationId xmlns:a16="http://schemas.microsoft.com/office/drawing/2014/main" id="{3BEDB2AB-6FDC-7516-3670-F64FBCC02199}"/>
              </a:ext>
            </a:extLst>
          </p:cNvPr>
          <p:cNvSpPr txBox="1">
            <a:spLocks/>
          </p:cNvSpPr>
          <p:nvPr/>
        </p:nvSpPr>
        <p:spPr bwMode="auto">
          <a:xfrm>
            <a:off x="609600" y="1295400"/>
            <a:ext cx="5384800" cy="48307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891" indent="-342891" algn="l" rtl="0" eaLnBrk="1" fontAlgn="base" hangingPunct="1">
              <a:spcBef>
                <a:spcPts val="800"/>
              </a:spcBef>
              <a:spcAft>
                <a:spcPct val="0"/>
              </a:spcAft>
              <a:buChar char="•"/>
              <a:defRPr sz="2400">
                <a:solidFill>
                  <a:schemeClr val="tx1"/>
                </a:solidFill>
                <a:latin typeface="Arial" pitchFamily="34" charset="0"/>
                <a:ea typeface="ＭＳ Ｐゴシック" pitchFamily="-65" charset="-128"/>
                <a:cs typeface="Arial" pitchFamily="34" charset="0"/>
              </a:defRPr>
            </a:lvl1pPr>
            <a:lvl2pPr marL="742932" indent="-285744" algn="l" rtl="0" eaLnBrk="1" fontAlgn="base" hangingPunct="1">
              <a:spcBef>
                <a:spcPts val="800"/>
              </a:spcBef>
              <a:spcAft>
                <a:spcPct val="0"/>
              </a:spcAft>
              <a:buChar char="–"/>
              <a:defRPr sz="2400">
                <a:solidFill>
                  <a:schemeClr val="tx1"/>
                </a:solidFill>
                <a:latin typeface="Arial" pitchFamily="34" charset="0"/>
                <a:ea typeface="ＭＳ Ｐゴシック" pitchFamily="-65" charset="-128"/>
                <a:cs typeface="Arial" pitchFamily="34" charset="0"/>
              </a:defRPr>
            </a:lvl2pPr>
            <a:lvl3pPr marL="1142971" indent="-228594" algn="l" rtl="0" eaLnBrk="1" fontAlgn="base" hangingPunct="1">
              <a:spcBef>
                <a:spcPts val="800"/>
              </a:spcBef>
              <a:spcAft>
                <a:spcPct val="0"/>
              </a:spcAft>
              <a:buChar char="•"/>
              <a:defRPr sz="2200">
                <a:solidFill>
                  <a:schemeClr val="tx1"/>
                </a:solidFill>
                <a:latin typeface="Arial" pitchFamily="34" charset="0"/>
                <a:ea typeface="ＭＳ Ｐゴシック" pitchFamily="-65" charset="-128"/>
                <a:cs typeface="Arial" pitchFamily="34" charset="0"/>
              </a:defRPr>
            </a:lvl3pPr>
            <a:lvl4pPr marL="1600160" indent="-228594" algn="l" rtl="0" eaLnBrk="1" fontAlgn="base" hangingPunct="1">
              <a:spcBef>
                <a:spcPts val="800"/>
              </a:spcBef>
              <a:spcAft>
                <a:spcPct val="0"/>
              </a:spcAft>
              <a:buChar char="–"/>
              <a:defRPr sz="2200">
                <a:solidFill>
                  <a:schemeClr val="tx1"/>
                </a:solidFill>
                <a:latin typeface="+mj-lt"/>
                <a:ea typeface="ＭＳ Ｐゴシック" pitchFamily="-65" charset="-128"/>
                <a:cs typeface="Calibri"/>
              </a:defRPr>
            </a:lvl4pPr>
            <a:lvl5pPr marL="2057349" indent="-228594" algn="l" rtl="0" eaLnBrk="1" fontAlgn="base" hangingPunct="1">
              <a:spcBef>
                <a:spcPts val="800"/>
              </a:spcBef>
              <a:spcAft>
                <a:spcPct val="0"/>
              </a:spcAft>
              <a:buChar char="»"/>
              <a:defRPr sz="2200">
                <a:solidFill>
                  <a:schemeClr val="tx1"/>
                </a:solidFill>
                <a:latin typeface="+mj-lt"/>
                <a:ea typeface="ＭＳ Ｐゴシック" pitchFamily="-65" charset="-128"/>
                <a:cs typeface="Calibri"/>
              </a:defRPr>
            </a:lvl5pPr>
            <a:lvl6pPr marL="2514537" indent="-228594" algn="l" rtl="0" eaLnBrk="1" fontAlgn="base" hangingPunct="1">
              <a:spcBef>
                <a:spcPct val="20000"/>
              </a:spcBef>
              <a:spcAft>
                <a:spcPct val="0"/>
              </a:spcAft>
              <a:buChar char="»"/>
              <a:defRPr>
                <a:solidFill>
                  <a:schemeClr val="tx1"/>
                </a:solidFill>
                <a:latin typeface="+mn-lt"/>
                <a:ea typeface="ＭＳ Ｐゴシック" pitchFamily="-65" charset="-128"/>
              </a:defRPr>
            </a:lvl6pPr>
            <a:lvl7pPr marL="2971726" indent="-228594" algn="l" rtl="0" eaLnBrk="1" fontAlgn="base" hangingPunct="1">
              <a:spcBef>
                <a:spcPct val="20000"/>
              </a:spcBef>
              <a:spcAft>
                <a:spcPct val="0"/>
              </a:spcAft>
              <a:buChar char="»"/>
              <a:defRPr>
                <a:solidFill>
                  <a:schemeClr val="tx1"/>
                </a:solidFill>
                <a:latin typeface="+mn-lt"/>
                <a:ea typeface="ＭＳ Ｐゴシック" pitchFamily="-65" charset="-128"/>
              </a:defRPr>
            </a:lvl7pPr>
            <a:lvl8pPr marL="3428914" indent="-228594" algn="l" rtl="0" eaLnBrk="1" fontAlgn="base" hangingPunct="1">
              <a:spcBef>
                <a:spcPct val="20000"/>
              </a:spcBef>
              <a:spcAft>
                <a:spcPct val="0"/>
              </a:spcAft>
              <a:buChar char="»"/>
              <a:defRPr>
                <a:solidFill>
                  <a:schemeClr val="tx1"/>
                </a:solidFill>
                <a:latin typeface="+mn-lt"/>
                <a:ea typeface="ＭＳ Ｐゴシック" pitchFamily="-65" charset="-128"/>
              </a:defRPr>
            </a:lvl8pPr>
            <a:lvl9pPr marL="3886103" indent="-228594" algn="l" rtl="0" eaLnBrk="1" fontAlgn="base" hangingPunct="1">
              <a:spcBef>
                <a:spcPct val="20000"/>
              </a:spcBef>
              <a:spcAft>
                <a:spcPct val="0"/>
              </a:spcAft>
              <a:buChar char="»"/>
              <a:defRPr>
                <a:solidFill>
                  <a:schemeClr val="tx1"/>
                </a:solidFill>
                <a:latin typeface="+mn-lt"/>
                <a:ea typeface="ＭＳ Ｐゴシック" pitchFamily="-65" charset="-128"/>
              </a:defRPr>
            </a:lvl9pPr>
          </a:lstStyle>
          <a:p>
            <a:pPr marL="0" indent="0">
              <a:buFontTx/>
              <a:buNone/>
            </a:pPr>
            <a:r>
              <a:rPr lang="en-US" b="1" kern="0" dirty="0">
                <a:solidFill>
                  <a:srgbClr val="00B050"/>
                </a:solidFill>
              </a:rPr>
              <a:t>REGULATION: </a:t>
            </a:r>
            <a:r>
              <a:rPr lang="en-US" b="1" kern="0" dirty="0">
                <a:latin typeface="+mn-lt"/>
                <a:ea typeface="Palatino" pitchFamily="2" charset="77"/>
              </a:rPr>
              <a:t>Primary Beneficiary </a:t>
            </a:r>
            <a:endParaRPr lang="en-US" b="1" kern="0" dirty="0">
              <a:solidFill>
                <a:srgbClr val="00B050"/>
              </a:solidFill>
              <a:latin typeface="+mn-lt"/>
            </a:endParaRPr>
          </a:p>
          <a:p>
            <a:r>
              <a:rPr lang="en-US" kern="0" dirty="0">
                <a:latin typeface="Palatino" pitchFamily="2" charset="77"/>
                <a:ea typeface="Palatino" pitchFamily="2" charset="77"/>
              </a:rPr>
              <a:t>No expectation of compensation</a:t>
            </a:r>
          </a:p>
          <a:p>
            <a:r>
              <a:rPr lang="en-US" kern="0" dirty="0">
                <a:latin typeface="Palatino" pitchFamily="2" charset="77"/>
                <a:ea typeface="Palatino" pitchFamily="2" charset="77"/>
              </a:rPr>
              <a:t>Provides training similar to educational settings</a:t>
            </a:r>
          </a:p>
          <a:p>
            <a:r>
              <a:rPr lang="en-US" kern="0" dirty="0">
                <a:latin typeface="Palatino" pitchFamily="2" charset="77"/>
                <a:ea typeface="Palatino" pitchFamily="2" charset="77"/>
              </a:rPr>
              <a:t>Not displace paid labor and provide significant educational benefits</a:t>
            </a:r>
          </a:p>
          <a:p>
            <a:r>
              <a:rPr lang="en-US" kern="0" dirty="0">
                <a:latin typeface="Palatino" pitchFamily="2" charset="77"/>
                <a:ea typeface="Palatino" pitchFamily="2" charset="77"/>
              </a:rPr>
              <a:t>Tied to formal educational program</a:t>
            </a:r>
          </a:p>
          <a:p>
            <a:r>
              <a:rPr lang="en-US" kern="0" dirty="0">
                <a:latin typeface="Palatino" pitchFamily="2" charset="77"/>
                <a:ea typeface="Palatino" pitchFamily="2" charset="77"/>
              </a:rPr>
              <a:t>Corresponds to academic calendar</a:t>
            </a:r>
          </a:p>
          <a:p>
            <a:r>
              <a:rPr lang="en-US" kern="0" dirty="0">
                <a:latin typeface="Palatino" pitchFamily="2" charset="77"/>
                <a:ea typeface="Palatino" pitchFamily="2" charset="77"/>
              </a:rPr>
              <a:t>Duration limited to the period which provides beneficial learning</a:t>
            </a:r>
          </a:p>
          <a:p>
            <a:r>
              <a:rPr lang="en-US" kern="0" dirty="0">
                <a:latin typeface="Palatino" pitchFamily="2" charset="77"/>
                <a:ea typeface="Palatino" pitchFamily="2" charset="77"/>
              </a:rPr>
              <a:t>Not entitled to paid job at the conclusion</a:t>
            </a:r>
          </a:p>
          <a:p>
            <a:pPr lvl="1"/>
            <a:endParaRPr lang="en-US" kern="0" dirty="0">
              <a:latin typeface="Palatino" pitchFamily="2" charset="77"/>
              <a:ea typeface="Palatino" pitchFamily="2" charset="77"/>
            </a:endParaRPr>
          </a:p>
        </p:txBody>
      </p:sp>
      <p:sp>
        <p:nvSpPr>
          <p:cNvPr id="7" name="Content Placeholder 5">
            <a:extLst>
              <a:ext uri="{FF2B5EF4-FFF2-40B4-BE49-F238E27FC236}">
                <a16:creationId xmlns:a16="http://schemas.microsoft.com/office/drawing/2014/main" id="{9148D1FF-1246-C231-2538-298F30D6C851}"/>
              </a:ext>
            </a:extLst>
          </p:cNvPr>
          <p:cNvSpPr txBox="1">
            <a:spLocks/>
          </p:cNvSpPr>
          <p:nvPr/>
        </p:nvSpPr>
        <p:spPr>
          <a:xfrm>
            <a:off x="6197600" y="1295400"/>
            <a:ext cx="5384800" cy="4830764"/>
          </a:xfrm>
          <a:prstGeom prst="rect">
            <a:avLst/>
          </a:prstGeom>
        </p:spPr>
        <p:txBody>
          <a:bodyPr/>
          <a:lstStyle>
            <a:lvl1pPr marL="342891" indent="-342891"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1pPr>
            <a:lvl2pPr marL="742932" indent="-285744"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2pPr>
            <a:lvl3pPr marL="1142971"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3pPr>
            <a:lvl4pPr marL="1600160"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4pPr>
            <a:lvl5pPr marL="2057349"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5pPr>
            <a:lvl6pPr marL="2514537" indent="-228594" algn="l" rtl="0" eaLnBrk="1" fontAlgn="base" hangingPunct="1">
              <a:spcBef>
                <a:spcPct val="20000"/>
              </a:spcBef>
              <a:spcAft>
                <a:spcPct val="0"/>
              </a:spcAft>
              <a:buChar char="»"/>
              <a:defRPr>
                <a:solidFill>
                  <a:schemeClr val="tx1"/>
                </a:solidFill>
                <a:latin typeface="+mn-lt"/>
                <a:ea typeface="ＭＳ Ｐゴシック" pitchFamily="-65" charset="-128"/>
              </a:defRPr>
            </a:lvl6pPr>
            <a:lvl7pPr marL="2971726" indent="-228594" algn="l" rtl="0" eaLnBrk="1" fontAlgn="base" hangingPunct="1">
              <a:spcBef>
                <a:spcPct val="20000"/>
              </a:spcBef>
              <a:spcAft>
                <a:spcPct val="0"/>
              </a:spcAft>
              <a:buChar char="»"/>
              <a:defRPr>
                <a:solidFill>
                  <a:schemeClr val="tx1"/>
                </a:solidFill>
                <a:latin typeface="+mn-lt"/>
                <a:ea typeface="ＭＳ Ｐゴシック" pitchFamily="-65" charset="-128"/>
              </a:defRPr>
            </a:lvl7pPr>
            <a:lvl8pPr marL="3428914" indent="-228594" algn="l" rtl="0" eaLnBrk="1" fontAlgn="base" hangingPunct="1">
              <a:spcBef>
                <a:spcPct val="20000"/>
              </a:spcBef>
              <a:spcAft>
                <a:spcPct val="0"/>
              </a:spcAft>
              <a:buChar char="»"/>
              <a:defRPr>
                <a:solidFill>
                  <a:schemeClr val="tx1"/>
                </a:solidFill>
                <a:latin typeface="+mn-lt"/>
                <a:ea typeface="ＭＳ Ｐゴシック" pitchFamily="-65" charset="-128"/>
              </a:defRPr>
            </a:lvl8pPr>
            <a:lvl9pPr marL="3886103" indent="-228594" algn="l" rtl="0" eaLnBrk="1" fontAlgn="base" hangingPunct="1">
              <a:spcBef>
                <a:spcPct val="20000"/>
              </a:spcBef>
              <a:spcAft>
                <a:spcPct val="0"/>
              </a:spcAft>
              <a:buChar char="»"/>
              <a:defRPr>
                <a:solidFill>
                  <a:schemeClr val="tx1"/>
                </a:solidFill>
                <a:latin typeface="+mn-lt"/>
                <a:ea typeface="ＭＳ Ｐゴシック" pitchFamily="-65" charset="-128"/>
              </a:defRPr>
            </a:lvl9pPr>
          </a:lstStyle>
          <a:p>
            <a:endParaRPr lang="en-US" kern="0" dirty="0"/>
          </a:p>
          <a:p>
            <a:pPr marL="0" indent="0">
              <a:buNone/>
            </a:pPr>
            <a:endParaRPr lang="en-US" kern="0" dirty="0"/>
          </a:p>
        </p:txBody>
      </p:sp>
    </p:spTree>
    <p:extLst>
      <p:ext uri="{BB962C8B-B14F-4D97-AF65-F5344CB8AC3E}">
        <p14:creationId xmlns:p14="http://schemas.microsoft.com/office/powerpoint/2010/main" val="162550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7EAF-00F5-1E97-FEFF-48ABB3F489EE}"/>
              </a:ext>
            </a:extLst>
          </p:cNvPr>
          <p:cNvSpPr>
            <a:spLocks noGrp="1"/>
          </p:cNvSpPr>
          <p:nvPr>
            <p:ph type="title"/>
          </p:nvPr>
        </p:nvSpPr>
        <p:spPr/>
        <p:txBody>
          <a:bodyPr/>
          <a:lstStyle/>
          <a:p>
            <a:r>
              <a:rPr lang="en-US" dirty="0"/>
              <a:t>EXP 2 Unpaid Internship Scenario</a:t>
            </a:r>
          </a:p>
        </p:txBody>
      </p:sp>
      <p:sp>
        <p:nvSpPr>
          <p:cNvPr id="6" name="Content Placeholder 2">
            <a:extLst>
              <a:ext uri="{FF2B5EF4-FFF2-40B4-BE49-F238E27FC236}">
                <a16:creationId xmlns:a16="http://schemas.microsoft.com/office/drawing/2014/main" id="{3BEDB2AB-6FDC-7516-3670-F64FBCC02199}"/>
              </a:ext>
            </a:extLst>
          </p:cNvPr>
          <p:cNvSpPr txBox="1">
            <a:spLocks/>
          </p:cNvSpPr>
          <p:nvPr/>
        </p:nvSpPr>
        <p:spPr bwMode="auto">
          <a:xfrm>
            <a:off x="609600" y="1295400"/>
            <a:ext cx="5384800" cy="48307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891" indent="-342891" algn="l" rtl="0" eaLnBrk="1" fontAlgn="base" hangingPunct="1">
              <a:spcBef>
                <a:spcPts val="800"/>
              </a:spcBef>
              <a:spcAft>
                <a:spcPct val="0"/>
              </a:spcAft>
              <a:buChar char="•"/>
              <a:defRPr sz="2400">
                <a:solidFill>
                  <a:schemeClr val="tx1"/>
                </a:solidFill>
                <a:latin typeface="Arial" pitchFamily="34" charset="0"/>
                <a:ea typeface="ＭＳ Ｐゴシック" pitchFamily="-65" charset="-128"/>
                <a:cs typeface="Arial" pitchFamily="34" charset="0"/>
              </a:defRPr>
            </a:lvl1pPr>
            <a:lvl2pPr marL="742932" indent="-285744" algn="l" rtl="0" eaLnBrk="1" fontAlgn="base" hangingPunct="1">
              <a:spcBef>
                <a:spcPts val="800"/>
              </a:spcBef>
              <a:spcAft>
                <a:spcPct val="0"/>
              </a:spcAft>
              <a:buChar char="–"/>
              <a:defRPr sz="2400">
                <a:solidFill>
                  <a:schemeClr val="tx1"/>
                </a:solidFill>
                <a:latin typeface="Arial" pitchFamily="34" charset="0"/>
                <a:ea typeface="ＭＳ Ｐゴシック" pitchFamily="-65" charset="-128"/>
                <a:cs typeface="Arial" pitchFamily="34" charset="0"/>
              </a:defRPr>
            </a:lvl2pPr>
            <a:lvl3pPr marL="1142971" indent="-228594" algn="l" rtl="0" eaLnBrk="1" fontAlgn="base" hangingPunct="1">
              <a:spcBef>
                <a:spcPts val="800"/>
              </a:spcBef>
              <a:spcAft>
                <a:spcPct val="0"/>
              </a:spcAft>
              <a:buChar char="•"/>
              <a:defRPr sz="2200">
                <a:solidFill>
                  <a:schemeClr val="tx1"/>
                </a:solidFill>
                <a:latin typeface="Arial" pitchFamily="34" charset="0"/>
                <a:ea typeface="ＭＳ Ｐゴシック" pitchFamily="-65" charset="-128"/>
                <a:cs typeface="Arial" pitchFamily="34" charset="0"/>
              </a:defRPr>
            </a:lvl3pPr>
            <a:lvl4pPr marL="1600160" indent="-228594" algn="l" rtl="0" eaLnBrk="1" fontAlgn="base" hangingPunct="1">
              <a:spcBef>
                <a:spcPts val="800"/>
              </a:spcBef>
              <a:spcAft>
                <a:spcPct val="0"/>
              </a:spcAft>
              <a:buChar char="–"/>
              <a:defRPr sz="2200">
                <a:solidFill>
                  <a:schemeClr val="tx1"/>
                </a:solidFill>
                <a:latin typeface="+mj-lt"/>
                <a:ea typeface="ＭＳ Ｐゴシック" pitchFamily="-65" charset="-128"/>
                <a:cs typeface="Calibri"/>
              </a:defRPr>
            </a:lvl4pPr>
            <a:lvl5pPr marL="2057349" indent="-228594" algn="l" rtl="0" eaLnBrk="1" fontAlgn="base" hangingPunct="1">
              <a:spcBef>
                <a:spcPts val="800"/>
              </a:spcBef>
              <a:spcAft>
                <a:spcPct val="0"/>
              </a:spcAft>
              <a:buChar char="»"/>
              <a:defRPr sz="2200">
                <a:solidFill>
                  <a:schemeClr val="tx1"/>
                </a:solidFill>
                <a:latin typeface="+mj-lt"/>
                <a:ea typeface="ＭＳ Ｐゴシック" pitchFamily="-65" charset="-128"/>
                <a:cs typeface="Calibri"/>
              </a:defRPr>
            </a:lvl5pPr>
            <a:lvl6pPr marL="2514537" indent="-228594" algn="l" rtl="0" eaLnBrk="1" fontAlgn="base" hangingPunct="1">
              <a:spcBef>
                <a:spcPct val="20000"/>
              </a:spcBef>
              <a:spcAft>
                <a:spcPct val="0"/>
              </a:spcAft>
              <a:buChar char="»"/>
              <a:defRPr>
                <a:solidFill>
                  <a:schemeClr val="tx1"/>
                </a:solidFill>
                <a:latin typeface="+mn-lt"/>
                <a:ea typeface="ＭＳ Ｐゴシック" pitchFamily="-65" charset="-128"/>
              </a:defRPr>
            </a:lvl6pPr>
            <a:lvl7pPr marL="2971726" indent="-228594" algn="l" rtl="0" eaLnBrk="1" fontAlgn="base" hangingPunct="1">
              <a:spcBef>
                <a:spcPct val="20000"/>
              </a:spcBef>
              <a:spcAft>
                <a:spcPct val="0"/>
              </a:spcAft>
              <a:buChar char="»"/>
              <a:defRPr>
                <a:solidFill>
                  <a:schemeClr val="tx1"/>
                </a:solidFill>
                <a:latin typeface="+mn-lt"/>
                <a:ea typeface="ＭＳ Ｐゴシック" pitchFamily="-65" charset="-128"/>
              </a:defRPr>
            </a:lvl7pPr>
            <a:lvl8pPr marL="3428914" indent="-228594" algn="l" rtl="0" eaLnBrk="1" fontAlgn="base" hangingPunct="1">
              <a:spcBef>
                <a:spcPct val="20000"/>
              </a:spcBef>
              <a:spcAft>
                <a:spcPct val="0"/>
              </a:spcAft>
              <a:buChar char="»"/>
              <a:defRPr>
                <a:solidFill>
                  <a:schemeClr val="tx1"/>
                </a:solidFill>
                <a:latin typeface="+mn-lt"/>
                <a:ea typeface="ＭＳ Ｐゴシック" pitchFamily="-65" charset="-128"/>
              </a:defRPr>
            </a:lvl8pPr>
            <a:lvl9pPr marL="3886103" indent="-228594" algn="l" rtl="0" eaLnBrk="1" fontAlgn="base" hangingPunct="1">
              <a:spcBef>
                <a:spcPct val="20000"/>
              </a:spcBef>
              <a:spcAft>
                <a:spcPct val="0"/>
              </a:spcAft>
              <a:buChar char="»"/>
              <a:defRPr>
                <a:solidFill>
                  <a:schemeClr val="tx1"/>
                </a:solidFill>
                <a:latin typeface="+mn-lt"/>
                <a:ea typeface="ＭＳ Ｐゴシック" pitchFamily="-65" charset="-128"/>
              </a:defRPr>
            </a:lvl9pPr>
          </a:lstStyle>
          <a:p>
            <a:pPr marL="0" indent="0">
              <a:buFontTx/>
              <a:buNone/>
            </a:pPr>
            <a:r>
              <a:rPr lang="en-US" b="1" kern="0" dirty="0">
                <a:solidFill>
                  <a:srgbClr val="00B050"/>
                </a:solidFill>
              </a:rPr>
              <a:t>REGULATION: </a:t>
            </a:r>
            <a:r>
              <a:rPr lang="en-US" b="1" kern="0" dirty="0">
                <a:latin typeface="+mn-lt"/>
                <a:ea typeface="Palatino" pitchFamily="2" charset="77"/>
              </a:rPr>
              <a:t>Primary Beneficiary </a:t>
            </a:r>
            <a:endParaRPr lang="en-US" b="1" kern="0" dirty="0">
              <a:solidFill>
                <a:srgbClr val="00B050"/>
              </a:solidFill>
              <a:latin typeface="+mn-lt"/>
            </a:endParaRPr>
          </a:p>
          <a:p>
            <a:r>
              <a:rPr lang="en-US" b="1" kern="0" dirty="0">
                <a:latin typeface="Palatino" pitchFamily="2" charset="77"/>
                <a:ea typeface="Palatino" pitchFamily="2" charset="77"/>
              </a:rPr>
              <a:t>No expectation of compensation</a:t>
            </a:r>
          </a:p>
          <a:p>
            <a:r>
              <a:rPr lang="en-US" kern="0" dirty="0">
                <a:latin typeface="Palatino" pitchFamily="2" charset="77"/>
                <a:ea typeface="Palatino" pitchFamily="2" charset="77"/>
              </a:rPr>
              <a:t>Provides training similar to educational settings</a:t>
            </a:r>
          </a:p>
          <a:p>
            <a:r>
              <a:rPr lang="en-US" kern="0" dirty="0">
                <a:latin typeface="Palatino" pitchFamily="2" charset="77"/>
                <a:ea typeface="Palatino" pitchFamily="2" charset="77"/>
              </a:rPr>
              <a:t>Not displace paid labor and provide significant educational benefits</a:t>
            </a:r>
          </a:p>
          <a:p>
            <a:r>
              <a:rPr lang="en-US" kern="0" dirty="0">
                <a:latin typeface="Palatino" pitchFamily="2" charset="77"/>
                <a:ea typeface="Palatino" pitchFamily="2" charset="77"/>
              </a:rPr>
              <a:t>Tied to formal educational program</a:t>
            </a:r>
          </a:p>
          <a:p>
            <a:r>
              <a:rPr lang="en-US" kern="0" dirty="0">
                <a:latin typeface="Palatino" pitchFamily="2" charset="77"/>
                <a:ea typeface="Palatino" pitchFamily="2" charset="77"/>
              </a:rPr>
              <a:t>Corresponds to academic calendar</a:t>
            </a:r>
          </a:p>
          <a:p>
            <a:r>
              <a:rPr lang="en-US" kern="0" dirty="0">
                <a:latin typeface="Palatino" pitchFamily="2" charset="77"/>
                <a:ea typeface="Palatino" pitchFamily="2" charset="77"/>
              </a:rPr>
              <a:t>Duration limited to the period which provides beneficial learning</a:t>
            </a:r>
          </a:p>
          <a:p>
            <a:r>
              <a:rPr lang="en-US" kern="0" dirty="0">
                <a:latin typeface="Palatino" pitchFamily="2" charset="77"/>
                <a:ea typeface="Palatino" pitchFamily="2" charset="77"/>
              </a:rPr>
              <a:t>Not entitled to paid job at the conclusion</a:t>
            </a:r>
          </a:p>
          <a:p>
            <a:pPr lvl="1"/>
            <a:endParaRPr lang="en-US" kern="0" dirty="0">
              <a:latin typeface="Palatino" pitchFamily="2" charset="77"/>
              <a:ea typeface="Palatino" pitchFamily="2" charset="77"/>
            </a:endParaRPr>
          </a:p>
        </p:txBody>
      </p:sp>
      <p:sp>
        <p:nvSpPr>
          <p:cNvPr id="7" name="Content Placeholder 5">
            <a:extLst>
              <a:ext uri="{FF2B5EF4-FFF2-40B4-BE49-F238E27FC236}">
                <a16:creationId xmlns:a16="http://schemas.microsoft.com/office/drawing/2014/main" id="{9148D1FF-1246-C231-2538-298F30D6C851}"/>
              </a:ext>
            </a:extLst>
          </p:cNvPr>
          <p:cNvSpPr txBox="1">
            <a:spLocks/>
          </p:cNvSpPr>
          <p:nvPr/>
        </p:nvSpPr>
        <p:spPr>
          <a:xfrm>
            <a:off x="6197600" y="1295400"/>
            <a:ext cx="5384800" cy="4830764"/>
          </a:xfrm>
          <a:prstGeom prst="rect">
            <a:avLst/>
          </a:prstGeom>
        </p:spPr>
        <p:txBody>
          <a:bodyPr/>
          <a:lstStyle>
            <a:lvl1pPr marL="342891" indent="-342891"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1pPr>
            <a:lvl2pPr marL="742932" indent="-285744"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2pPr>
            <a:lvl3pPr marL="1142971"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3pPr>
            <a:lvl4pPr marL="1600160"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4pPr>
            <a:lvl5pPr marL="2057349"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5pPr>
            <a:lvl6pPr marL="2514537" indent="-228594" algn="l" rtl="0" eaLnBrk="1" fontAlgn="base" hangingPunct="1">
              <a:spcBef>
                <a:spcPct val="20000"/>
              </a:spcBef>
              <a:spcAft>
                <a:spcPct val="0"/>
              </a:spcAft>
              <a:buChar char="»"/>
              <a:defRPr>
                <a:solidFill>
                  <a:schemeClr val="tx1"/>
                </a:solidFill>
                <a:latin typeface="+mn-lt"/>
                <a:ea typeface="ＭＳ Ｐゴシック" pitchFamily="-65" charset="-128"/>
              </a:defRPr>
            </a:lvl6pPr>
            <a:lvl7pPr marL="2971726" indent="-228594" algn="l" rtl="0" eaLnBrk="1" fontAlgn="base" hangingPunct="1">
              <a:spcBef>
                <a:spcPct val="20000"/>
              </a:spcBef>
              <a:spcAft>
                <a:spcPct val="0"/>
              </a:spcAft>
              <a:buChar char="»"/>
              <a:defRPr>
                <a:solidFill>
                  <a:schemeClr val="tx1"/>
                </a:solidFill>
                <a:latin typeface="+mn-lt"/>
                <a:ea typeface="ＭＳ Ｐゴシック" pitchFamily="-65" charset="-128"/>
              </a:defRPr>
            </a:lvl7pPr>
            <a:lvl8pPr marL="3428914" indent="-228594" algn="l" rtl="0" eaLnBrk="1" fontAlgn="base" hangingPunct="1">
              <a:spcBef>
                <a:spcPct val="20000"/>
              </a:spcBef>
              <a:spcAft>
                <a:spcPct val="0"/>
              </a:spcAft>
              <a:buChar char="»"/>
              <a:defRPr>
                <a:solidFill>
                  <a:schemeClr val="tx1"/>
                </a:solidFill>
                <a:latin typeface="+mn-lt"/>
                <a:ea typeface="ＭＳ Ｐゴシック" pitchFamily="-65" charset="-128"/>
              </a:defRPr>
            </a:lvl8pPr>
            <a:lvl9pPr marL="3886103" indent="-228594" algn="l" rtl="0" eaLnBrk="1" fontAlgn="base" hangingPunct="1">
              <a:spcBef>
                <a:spcPct val="20000"/>
              </a:spcBef>
              <a:spcAft>
                <a:spcPct val="0"/>
              </a:spcAft>
              <a:buChar char="»"/>
              <a:defRPr>
                <a:solidFill>
                  <a:schemeClr val="tx1"/>
                </a:solidFill>
                <a:latin typeface="+mn-lt"/>
                <a:ea typeface="ＭＳ Ｐゴシック" pitchFamily="-65" charset="-128"/>
              </a:defRPr>
            </a:lvl9pPr>
          </a:lstStyle>
          <a:p>
            <a:endParaRPr lang="en-US" kern="0" dirty="0"/>
          </a:p>
          <a:p>
            <a:pPr marL="0" indent="0">
              <a:buNone/>
            </a:pPr>
            <a:endParaRPr lang="en-US" kern="0" dirty="0"/>
          </a:p>
        </p:txBody>
      </p:sp>
      <p:pic>
        <p:nvPicPr>
          <p:cNvPr id="9" name="Graphic 8" descr="Badge Tick1 with solid fill">
            <a:extLst>
              <a:ext uri="{FF2B5EF4-FFF2-40B4-BE49-F238E27FC236}">
                <a16:creationId xmlns:a16="http://schemas.microsoft.com/office/drawing/2014/main" id="{ECB0FB31-948C-BD7A-C7B7-F3B5CD0EB3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4892" y="1752600"/>
            <a:ext cx="508000" cy="508000"/>
          </a:xfrm>
          <a:prstGeom prst="rect">
            <a:avLst/>
          </a:prstGeom>
        </p:spPr>
      </p:pic>
      <p:sp>
        <p:nvSpPr>
          <p:cNvPr id="14" name="TextBox 13">
            <a:extLst>
              <a:ext uri="{FF2B5EF4-FFF2-40B4-BE49-F238E27FC236}">
                <a16:creationId xmlns:a16="http://schemas.microsoft.com/office/drawing/2014/main" id="{72730BCA-4C2E-1A9A-9FA4-29556FCA154B}"/>
              </a:ext>
            </a:extLst>
          </p:cNvPr>
          <p:cNvSpPr txBox="1"/>
          <p:nvPr/>
        </p:nvSpPr>
        <p:spPr>
          <a:xfrm>
            <a:off x="6828259" y="1752600"/>
            <a:ext cx="4548447" cy="1200329"/>
          </a:xfrm>
          <a:prstGeom prst="rect">
            <a:avLst/>
          </a:prstGeom>
          <a:noFill/>
        </p:spPr>
        <p:txBody>
          <a:bodyPr wrap="square" rtlCol="0">
            <a:spAutoFit/>
          </a:bodyPr>
          <a:lstStyle/>
          <a:p>
            <a:r>
              <a:rPr lang="en-US" dirty="0">
                <a:latin typeface="Palatino" pitchFamily="2" charset="77"/>
                <a:ea typeface="Palatino" pitchFamily="2" charset="77"/>
              </a:rPr>
              <a:t>This candidate has confirmed that he is </a:t>
            </a:r>
            <a:r>
              <a:rPr lang="en-US" u="sng" dirty="0">
                <a:solidFill>
                  <a:srgbClr val="00B050"/>
                </a:solidFill>
                <a:latin typeface="Palatino" pitchFamily="2" charset="77"/>
                <a:ea typeface="Palatino" pitchFamily="2" charset="77"/>
              </a:rPr>
              <a:t>aware the internship is unpaid</a:t>
            </a:r>
            <a:r>
              <a:rPr lang="en-US" dirty="0">
                <a:latin typeface="Palatino" pitchFamily="2" charset="77"/>
                <a:ea typeface="Palatino" pitchFamily="2" charset="77"/>
              </a:rPr>
              <a:t>.</a:t>
            </a:r>
            <a:endParaRPr lang="en-US" dirty="0"/>
          </a:p>
        </p:txBody>
      </p:sp>
    </p:spTree>
    <p:extLst>
      <p:ext uri="{BB962C8B-B14F-4D97-AF65-F5344CB8AC3E}">
        <p14:creationId xmlns:p14="http://schemas.microsoft.com/office/powerpoint/2010/main" val="25088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7EAF-00F5-1E97-FEFF-48ABB3F489EE}"/>
              </a:ext>
            </a:extLst>
          </p:cNvPr>
          <p:cNvSpPr>
            <a:spLocks noGrp="1"/>
          </p:cNvSpPr>
          <p:nvPr>
            <p:ph type="title"/>
          </p:nvPr>
        </p:nvSpPr>
        <p:spPr/>
        <p:txBody>
          <a:bodyPr/>
          <a:lstStyle/>
          <a:p>
            <a:r>
              <a:rPr lang="en-US" dirty="0"/>
              <a:t>EXP 2 Unpaid Internship Scenario</a:t>
            </a:r>
          </a:p>
        </p:txBody>
      </p:sp>
      <p:sp>
        <p:nvSpPr>
          <p:cNvPr id="6" name="Content Placeholder 2">
            <a:extLst>
              <a:ext uri="{FF2B5EF4-FFF2-40B4-BE49-F238E27FC236}">
                <a16:creationId xmlns:a16="http://schemas.microsoft.com/office/drawing/2014/main" id="{3BEDB2AB-6FDC-7516-3670-F64FBCC02199}"/>
              </a:ext>
            </a:extLst>
          </p:cNvPr>
          <p:cNvSpPr txBox="1">
            <a:spLocks/>
          </p:cNvSpPr>
          <p:nvPr/>
        </p:nvSpPr>
        <p:spPr bwMode="auto">
          <a:xfrm>
            <a:off x="609600" y="1295400"/>
            <a:ext cx="5384800" cy="48307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891" indent="-342891" algn="l" rtl="0" eaLnBrk="1" fontAlgn="base" hangingPunct="1">
              <a:spcBef>
                <a:spcPts val="800"/>
              </a:spcBef>
              <a:spcAft>
                <a:spcPct val="0"/>
              </a:spcAft>
              <a:buChar char="•"/>
              <a:defRPr sz="2400">
                <a:solidFill>
                  <a:schemeClr val="tx1"/>
                </a:solidFill>
                <a:latin typeface="Arial" pitchFamily="34" charset="0"/>
                <a:ea typeface="ＭＳ Ｐゴシック" pitchFamily="-65" charset="-128"/>
                <a:cs typeface="Arial" pitchFamily="34" charset="0"/>
              </a:defRPr>
            </a:lvl1pPr>
            <a:lvl2pPr marL="742932" indent="-285744" algn="l" rtl="0" eaLnBrk="1" fontAlgn="base" hangingPunct="1">
              <a:spcBef>
                <a:spcPts val="800"/>
              </a:spcBef>
              <a:spcAft>
                <a:spcPct val="0"/>
              </a:spcAft>
              <a:buChar char="–"/>
              <a:defRPr sz="2400">
                <a:solidFill>
                  <a:schemeClr val="tx1"/>
                </a:solidFill>
                <a:latin typeface="Arial" pitchFamily="34" charset="0"/>
                <a:ea typeface="ＭＳ Ｐゴシック" pitchFamily="-65" charset="-128"/>
                <a:cs typeface="Arial" pitchFamily="34" charset="0"/>
              </a:defRPr>
            </a:lvl2pPr>
            <a:lvl3pPr marL="1142971" indent="-228594" algn="l" rtl="0" eaLnBrk="1" fontAlgn="base" hangingPunct="1">
              <a:spcBef>
                <a:spcPts val="800"/>
              </a:spcBef>
              <a:spcAft>
                <a:spcPct val="0"/>
              </a:spcAft>
              <a:buChar char="•"/>
              <a:defRPr sz="2200">
                <a:solidFill>
                  <a:schemeClr val="tx1"/>
                </a:solidFill>
                <a:latin typeface="Arial" pitchFamily="34" charset="0"/>
                <a:ea typeface="ＭＳ Ｐゴシック" pitchFamily="-65" charset="-128"/>
                <a:cs typeface="Arial" pitchFamily="34" charset="0"/>
              </a:defRPr>
            </a:lvl3pPr>
            <a:lvl4pPr marL="1600160" indent="-228594" algn="l" rtl="0" eaLnBrk="1" fontAlgn="base" hangingPunct="1">
              <a:spcBef>
                <a:spcPts val="800"/>
              </a:spcBef>
              <a:spcAft>
                <a:spcPct val="0"/>
              </a:spcAft>
              <a:buChar char="–"/>
              <a:defRPr sz="2200">
                <a:solidFill>
                  <a:schemeClr val="tx1"/>
                </a:solidFill>
                <a:latin typeface="+mj-lt"/>
                <a:ea typeface="ＭＳ Ｐゴシック" pitchFamily="-65" charset="-128"/>
                <a:cs typeface="Calibri"/>
              </a:defRPr>
            </a:lvl4pPr>
            <a:lvl5pPr marL="2057349" indent="-228594" algn="l" rtl="0" eaLnBrk="1" fontAlgn="base" hangingPunct="1">
              <a:spcBef>
                <a:spcPts val="800"/>
              </a:spcBef>
              <a:spcAft>
                <a:spcPct val="0"/>
              </a:spcAft>
              <a:buChar char="»"/>
              <a:defRPr sz="2200">
                <a:solidFill>
                  <a:schemeClr val="tx1"/>
                </a:solidFill>
                <a:latin typeface="+mj-lt"/>
                <a:ea typeface="ＭＳ Ｐゴシック" pitchFamily="-65" charset="-128"/>
                <a:cs typeface="Calibri"/>
              </a:defRPr>
            </a:lvl5pPr>
            <a:lvl6pPr marL="2514537" indent="-228594" algn="l" rtl="0" eaLnBrk="1" fontAlgn="base" hangingPunct="1">
              <a:spcBef>
                <a:spcPct val="20000"/>
              </a:spcBef>
              <a:spcAft>
                <a:spcPct val="0"/>
              </a:spcAft>
              <a:buChar char="»"/>
              <a:defRPr>
                <a:solidFill>
                  <a:schemeClr val="tx1"/>
                </a:solidFill>
                <a:latin typeface="+mn-lt"/>
                <a:ea typeface="ＭＳ Ｐゴシック" pitchFamily="-65" charset="-128"/>
              </a:defRPr>
            </a:lvl6pPr>
            <a:lvl7pPr marL="2971726" indent="-228594" algn="l" rtl="0" eaLnBrk="1" fontAlgn="base" hangingPunct="1">
              <a:spcBef>
                <a:spcPct val="20000"/>
              </a:spcBef>
              <a:spcAft>
                <a:spcPct val="0"/>
              </a:spcAft>
              <a:buChar char="»"/>
              <a:defRPr>
                <a:solidFill>
                  <a:schemeClr val="tx1"/>
                </a:solidFill>
                <a:latin typeface="+mn-lt"/>
                <a:ea typeface="ＭＳ Ｐゴシック" pitchFamily="-65" charset="-128"/>
              </a:defRPr>
            </a:lvl7pPr>
            <a:lvl8pPr marL="3428914" indent="-228594" algn="l" rtl="0" eaLnBrk="1" fontAlgn="base" hangingPunct="1">
              <a:spcBef>
                <a:spcPct val="20000"/>
              </a:spcBef>
              <a:spcAft>
                <a:spcPct val="0"/>
              </a:spcAft>
              <a:buChar char="»"/>
              <a:defRPr>
                <a:solidFill>
                  <a:schemeClr val="tx1"/>
                </a:solidFill>
                <a:latin typeface="+mn-lt"/>
                <a:ea typeface="ＭＳ Ｐゴシック" pitchFamily="-65" charset="-128"/>
              </a:defRPr>
            </a:lvl8pPr>
            <a:lvl9pPr marL="3886103" indent="-228594" algn="l" rtl="0" eaLnBrk="1" fontAlgn="base" hangingPunct="1">
              <a:spcBef>
                <a:spcPct val="20000"/>
              </a:spcBef>
              <a:spcAft>
                <a:spcPct val="0"/>
              </a:spcAft>
              <a:buChar char="»"/>
              <a:defRPr>
                <a:solidFill>
                  <a:schemeClr val="tx1"/>
                </a:solidFill>
                <a:latin typeface="+mn-lt"/>
                <a:ea typeface="ＭＳ Ｐゴシック" pitchFamily="-65" charset="-128"/>
              </a:defRPr>
            </a:lvl9pPr>
          </a:lstStyle>
          <a:p>
            <a:pPr marL="0" indent="0">
              <a:buFontTx/>
              <a:buNone/>
            </a:pPr>
            <a:r>
              <a:rPr lang="en-US" b="1" kern="0" dirty="0">
                <a:solidFill>
                  <a:srgbClr val="00B050"/>
                </a:solidFill>
              </a:rPr>
              <a:t>REGULATION: </a:t>
            </a:r>
            <a:r>
              <a:rPr lang="en-US" b="1" kern="0" dirty="0">
                <a:latin typeface="+mn-lt"/>
                <a:ea typeface="Palatino" pitchFamily="2" charset="77"/>
              </a:rPr>
              <a:t>Primary Beneficiary </a:t>
            </a:r>
            <a:endParaRPr lang="en-US" b="1" kern="0" dirty="0">
              <a:solidFill>
                <a:srgbClr val="00B050"/>
              </a:solidFill>
              <a:latin typeface="+mn-lt"/>
            </a:endParaRPr>
          </a:p>
          <a:p>
            <a:r>
              <a:rPr lang="en-US" kern="0" dirty="0">
                <a:latin typeface="Palatino" pitchFamily="2" charset="77"/>
                <a:ea typeface="Palatino" pitchFamily="2" charset="77"/>
              </a:rPr>
              <a:t>No expectation of compensation</a:t>
            </a:r>
          </a:p>
          <a:p>
            <a:r>
              <a:rPr lang="en-US" b="1" kern="0" dirty="0">
                <a:latin typeface="Palatino" pitchFamily="2" charset="77"/>
                <a:ea typeface="Palatino" pitchFamily="2" charset="77"/>
              </a:rPr>
              <a:t>Provides training similar to educational settings</a:t>
            </a:r>
          </a:p>
          <a:p>
            <a:r>
              <a:rPr lang="en-US" b="1" kern="0" dirty="0">
                <a:latin typeface="Palatino" pitchFamily="2" charset="77"/>
                <a:ea typeface="Palatino" pitchFamily="2" charset="77"/>
              </a:rPr>
              <a:t>Not displace paid labor and provide significant educational benefits</a:t>
            </a:r>
          </a:p>
          <a:p>
            <a:r>
              <a:rPr lang="en-US" kern="0" dirty="0">
                <a:latin typeface="Palatino" pitchFamily="2" charset="77"/>
                <a:ea typeface="Palatino" pitchFamily="2" charset="77"/>
              </a:rPr>
              <a:t>Tied to formal educational program</a:t>
            </a:r>
          </a:p>
          <a:p>
            <a:r>
              <a:rPr lang="en-US" kern="0" dirty="0">
                <a:latin typeface="Palatino" pitchFamily="2" charset="77"/>
                <a:ea typeface="Palatino" pitchFamily="2" charset="77"/>
              </a:rPr>
              <a:t>Corresponds to academic calendar</a:t>
            </a:r>
          </a:p>
          <a:p>
            <a:r>
              <a:rPr lang="en-US" kern="0" dirty="0">
                <a:latin typeface="Palatino" pitchFamily="2" charset="77"/>
                <a:ea typeface="Palatino" pitchFamily="2" charset="77"/>
              </a:rPr>
              <a:t>Duration limited to the period which provides beneficial learning</a:t>
            </a:r>
          </a:p>
          <a:p>
            <a:r>
              <a:rPr lang="en-US" kern="0" dirty="0">
                <a:latin typeface="Palatino" pitchFamily="2" charset="77"/>
                <a:ea typeface="Palatino" pitchFamily="2" charset="77"/>
              </a:rPr>
              <a:t>Not entitled to paid job at the conclusion</a:t>
            </a:r>
          </a:p>
          <a:p>
            <a:pPr lvl="1"/>
            <a:endParaRPr lang="en-US" kern="0" dirty="0">
              <a:latin typeface="Palatino" pitchFamily="2" charset="77"/>
              <a:ea typeface="Palatino" pitchFamily="2" charset="77"/>
            </a:endParaRPr>
          </a:p>
        </p:txBody>
      </p:sp>
      <p:sp>
        <p:nvSpPr>
          <p:cNvPr id="7" name="Content Placeholder 5">
            <a:extLst>
              <a:ext uri="{FF2B5EF4-FFF2-40B4-BE49-F238E27FC236}">
                <a16:creationId xmlns:a16="http://schemas.microsoft.com/office/drawing/2014/main" id="{9148D1FF-1246-C231-2538-298F30D6C851}"/>
              </a:ext>
            </a:extLst>
          </p:cNvPr>
          <p:cNvSpPr txBox="1">
            <a:spLocks/>
          </p:cNvSpPr>
          <p:nvPr/>
        </p:nvSpPr>
        <p:spPr>
          <a:xfrm>
            <a:off x="6197600" y="1295400"/>
            <a:ext cx="5384800" cy="4830764"/>
          </a:xfrm>
          <a:prstGeom prst="rect">
            <a:avLst/>
          </a:prstGeom>
        </p:spPr>
        <p:txBody>
          <a:bodyPr/>
          <a:lstStyle>
            <a:lvl1pPr marL="342891" indent="-342891"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1pPr>
            <a:lvl2pPr marL="742932" indent="-285744"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2pPr>
            <a:lvl3pPr marL="1142971"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3pPr>
            <a:lvl4pPr marL="1600160"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4pPr>
            <a:lvl5pPr marL="2057349"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5pPr>
            <a:lvl6pPr marL="2514537" indent="-228594" algn="l" rtl="0" eaLnBrk="1" fontAlgn="base" hangingPunct="1">
              <a:spcBef>
                <a:spcPct val="20000"/>
              </a:spcBef>
              <a:spcAft>
                <a:spcPct val="0"/>
              </a:spcAft>
              <a:buChar char="»"/>
              <a:defRPr>
                <a:solidFill>
                  <a:schemeClr val="tx1"/>
                </a:solidFill>
                <a:latin typeface="+mn-lt"/>
                <a:ea typeface="ＭＳ Ｐゴシック" pitchFamily="-65" charset="-128"/>
              </a:defRPr>
            </a:lvl6pPr>
            <a:lvl7pPr marL="2971726" indent="-228594" algn="l" rtl="0" eaLnBrk="1" fontAlgn="base" hangingPunct="1">
              <a:spcBef>
                <a:spcPct val="20000"/>
              </a:spcBef>
              <a:spcAft>
                <a:spcPct val="0"/>
              </a:spcAft>
              <a:buChar char="»"/>
              <a:defRPr>
                <a:solidFill>
                  <a:schemeClr val="tx1"/>
                </a:solidFill>
                <a:latin typeface="+mn-lt"/>
                <a:ea typeface="ＭＳ Ｐゴシック" pitchFamily="-65" charset="-128"/>
              </a:defRPr>
            </a:lvl7pPr>
            <a:lvl8pPr marL="3428914" indent="-228594" algn="l" rtl="0" eaLnBrk="1" fontAlgn="base" hangingPunct="1">
              <a:spcBef>
                <a:spcPct val="20000"/>
              </a:spcBef>
              <a:spcAft>
                <a:spcPct val="0"/>
              </a:spcAft>
              <a:buChar char="»"/>
              <a:defRPr>
                <a:solidFill>
                  <a:schemeClr val="tx1"/>
                </a:solidFill>
                <a:latin typeface="+mn-lt"/>
                <a:ea typeface="ＭＳ Ｐゴシック" pitchFamily="-65" charset="-128"/>
              </a:defRPr>
            </a:lvl8pPr>
            <a:lvl9pPr marL="3886103" indent="-228594" algn="l" rtl="0" eaLnBrk="1" fontAlgn="base" hangingPunct="1">
              <a:spcBef>
                <a:spcPct val="20000"/>
              </a:spcBef>
              <a:spcAft>
                <a:spcPct val="0"/>
              </a:spcAft>
              <a:buChar char="»"/>
              <a:defRPr>
                <a:solidFill>
                  <a:schemeClr val="tx1"/>
                </a:solidFill>
                <a:latin typeface="+mn-lt"/>
                <a:ea typeface="ＭＳ Ｐゴシック" pitchFamily="-65" charset="-128"/>
              </a:defRPr>
            </a:lvl9pPr>
          </a:lstStyle>
          <a:p>
            <a:endParaRPr lang="en-US" kern="0" dirty="0"/>
          </a:p>
          <a:p>
            <a:pPr marL="0" indent="0">
              <a:buNone/>
            </a:pPr>
            <a:endParaRPr lang="en-US" kern="0" dirty="0"/>
          </a:p>
        </p:txBody>
      </p:sp>
      <p:pic>
        <p:nvPicPr>
          <p:cNvPr id="11" name="Graphic 10" descr="Badge Cross with solid fill">
            <a:extLst>
              <a:ext uri="{FF2B5EF4-FFF2-40B4-BE49-F238E27FC236}">
                <a16:creationId xmlns:a16="http://schemas.microsoft.com/office/drawing/2014/main" id="{F5F772F5-FC8D-CAFD-A420-43F2B1EBFD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7108" y="2260600"/>
            <a:ext cx="512064" cy="512064"/>
          </a:xfrm>
          <a:prstGeom prst="rect">
            <a:avLst/>
          </a:prstGeom>
        </p:spPr>
      </p:pic>
      <p:pic>
        <p:nvPicPr>
          <p:cNvPr id="12" name="Graphic 11" descr="Badge Cross with solid fill">
            <a:extLst>
              <a:ext uri="{FF2B5EF4-FFF2-40B4-BE49-F238E27FC236}">
                <a16:creationId xmlns:a16="http://schemas.microsoft.com/office/drawing/2014/main" id="{53D4B585-17DB-40C5-25A1-81E37812FF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7108" y="3158817"/>
            <a:ext cx="512064" cy="512064"/>
          </a:xfrm>
          <a:prstGeom prst="rect">
            <a:avLst/>
          </a:prstGeom>
        </p:spPr>
      </p:pic>
      <p:sp>
        <p:nvSpPr>
          <p:cNvPr id="3" name="TextBox 2">
            <a:extLst>
              <a:ext uri="{FF2B5EF4-FFF2-40B4-BE49-F238E27FC236}">
                <a16:creationId xmlns:a16="http://schemas.microsoft.com/office/drawing/2014/main" id="{9C148DE4-3FCA-F792-E8F4-51253B1C0DF3}"/>
              </a:ext>
            </a:extLst>
          </p:cNvPr>
          <p:cNvSpPr txBox="1"/>
          <p:nvPr/>
        </p:nvSpPr>
        <p:spPr>
          <a:xfrm>
            <a:off x="6821562" y="2267527"/>
            <a:ext cx="4548447" cy="1938992"/>
          </a:xfrm>
          <a:prstGeom prst="rect">
            <a:avLst/>
          </a:prstGeom>
          <a:noFill/>
        </p:spPr>
        <p:txBody>
          <a:bodyPr wrap="square" rtlCol="0">
            <a:spAutoFit/>
          </a:bodyPr>
          <a:lstStyle/>
          <a:p>
            <a:r>
              <a:rPr lang="en-US" dirty="0">
                <a:latin typeface="Palatino" pitchFamily="2" charset="77"/>
                <a:ea typeface="Palatino" pitchFamily="2" charset="77"/>
              </a:rPr>
              <a:t>They may need to work long hours </a:t>
            </a:r>
            <a:r>
              <a:rPr lang="en-US" u="sng" dirty="0">
                <a:solidFill>
                  <a:srgbClr val="C00000"/>
                </a:solidFill>
                <a:latin typeface="Palatino" pitchFamily="2" charset="77"/>
                <a:ea typeface="Palatino" pitchFamily="2" charset="77"/>
              </a:rPr>
              <a:t>and take on many company responsibilities</a:t>
            </a:r>
            <a:r>
              <a:rPr lang="en-US" dirty="0">
                <a:solidFill>
                  <a:srgbClr val="C00000"/>
                </a:solidFill>
                <a:latin typeface="Palatino" pitchFamily="2" charset="77"/>
                <a:ea typeface="Palatino" pitchFamily="2" charset="77"/>
              </a:rPr>
              <a:t> </a:t>
            </a:r>
            <a:r>
              <a:rPr lang="en-US" dirty="0">
                <a:latin typeface="Palatino" pitchFamily="2" charset="77"/>
                <a:ea typeface="Palatino" pitchFamily="2" charset="77"/>
              </a:rPr>
              <a:t>to help </a:t>
            </a:r>
            <a:r>
              <a:rPr lang="en-US" u="sng" dirty="0">
                <a:solidFill>
                  <a:srgbClr val="C00000"/>
                </a:solidFill>
                <a:latin typeface="Palatino" pitchFamily="2" charset="77"/>
                <a:ea typeface="Palatino" pitchFamily="2" charset="77"/>
              </a:rPr>
              <a:t>complete important deliverables on time</a:t>
            </a:r>
            <a:r>
              <a:rPr lang="en-US" dirty="0">
                <a:latin typeface="Palatino" pitchFamily="2" charset="77"/>
                <a:ea typeface="Palatino" pitchFamily="2" charset="77"/>
              </a:rPr>
              <a:t>.</a:t>
            </a:r>
            <a:endParaRPr lang="en-US" dirty="0"/>
          </a:p>
        </p:txBody>
      </p:sp>
    </p:spTree>
    <p:extLst>
      <p:ext uri="{BB962C8B-B14F-4D97-AF65-F5344CB8AC3E}">
        <p14:creationId xmlns:p14="http://schemas.microsoft.com/office/powerpoint/2010/main" val="249993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7EAF-00F5-1E97-FEFF-48ABB3F489EE}"/>
              </a:ext>
            </a:extLst>
          </p:cNvPr>
          <p:cNvSpPr>
            <a:spLocks noGrp="1"/>
          </p:cNvSpPr>
          <p:nvPr>
            <p:ph type="title"/>
          </p:nvPr>
        </p:nvSpPr>
        <p:spPr/>
        <p:txBody>
          <a:bodyPr/>
          <a:lstStyle/>
          <a:p>
            <a:r>
              <a:rPr lang="en-US" dirty="0"/>
              <a:t>EXP 2 Unpaid Internship Scenario</a:t>
            </a:r>
          </a:p>
        </p:txBody>
      </p:sp>
      <p:sp>
        <p:nvSpPr>
          <p:cNvPr id="6" name="Content Placeholder 2">
            <a:extLst>
              <a:ext uri="{FF2B5EF4-FFF2-40B4-BE49-F238E27FC236}">
                <a16:creationId xmlns:a16="http://schemas.microsoft.com/office/drawing/2014/main" id="{3BEDB2AB-6FDC-7516-3670-F64FBCC02199}"/>
              </a:ext>
            </a:extLst>
          </p:cNvPr>
          <p:cNvSpPr txBox="1">
            <a:spLocks/>
          </p:cNvSpPr>
          <p:nvPr/>
        </p:nvSpPr>
        <p:spPr bwMode="auto">
          <a:xfrm>
            <a:off x="609600" y="1295400"/>
            <a:ext cx="5384800" cy="48307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891" indent="-342891" algn="l" rtl="0" eaLnBrk="1" fontAlgn="base" hangingPunct="1">
              <a:spcBef>
                <a:spcPts val="800"/>
              </a:spcBef>
              <a:spcAft>
                <a:spcPct val="0"/>
              </a:spcAft>
              <a:buChar char="•"/>
              <a:defRPr sz="2400">
                <a:solidFill>
                  <a:schemeClr val="tx1"/>
                </a:solidFill>
                <a:latin typeface="Arial" pitchFamily="34" charset="0"/>
                <a:ea typeface="ＭＳ Ｐゴシック" pitchFamily="-65" charset="-128"/>
                <a:cs typeface="Arial" pitchFamily="34" charset="0"/>
              </a:defRPr>
            </a:lvl1pPr>
            <a:lvl2pPr marL="742932" indent="-285744" algn="l" rtl="0" eaLnBrk="1" fontAlgn="base" hangingPunct="1">
              <a:spcBef>
                <a:spcPts val="800"/>
              </a:spcBef>
              <a:spcAft>
                <a:spcPct val="0"/>
              </a:spcAft>
              <a:buChar char="–"/>
              <a:defRPr sz="2400">
                <a:solidFill>
                  <a:schemeClr val="tx1"/>
                </a:solidFill>
                <a:latin typeface="Arial" pitchFamily="34" charset="0"/>
                <a:ea typeface="ＭＳ Ｐゴシック" pitchFamily="-65" charset="-128"/>
                <a:cs typeface="Arial" pitchFamily="34" charset="0"/>
              </a:defRPr>
            </a:lvl2pPr>
            <a:lvl3pPr marL="1142971" indent="-228594" algn="l" rtl="0" eaLnBrk="1" fontAlgn="base" hangingPunct="1">
              <a:spcBef>
                <a:spcPts val="800"/>
              </a:spcBef>
              <a:spcAft>
                <a:spcPct val="0"/>
              </a:spcAft>
              <a:buChar char="•"/>
              <a:defRPr sz="2200">
                <a:solidFill>
                  <a:schemeClr val="tx1"/>
                </a:solidFill>
                <a:latin typeface="Arial" pitchFamily="34" charset="0"/>
                <a:ea typeface="ＭＳ Ｐゴシック" pitchFamily="-65" charset="-128"/>
                <a:cs typeface="Arial" pitchFamily="34" charset="0"/>
              </a:defRPr>
            </a:lvl3pPr>
            <a:lvl4pPr marL="1600160" indent="-228594" algn="l" rtl="0" eaLnBrk="1" fontAlgn="base" hangingPunct="1">
              <a:spcBef>
                <a:spcPts val="800"/>
              </a:spcBef>
              <a:spcAft>
                <a:spcPct val="0"/>
              </a:spcAft>
              <a:buChar char="–"/>
              <a:defRPr sz="2200">
                <a:solidFill>
                  <a:schemeClr val="tx1"/>
                </a:solidFill>
                <a:latin typeface="+mj-lt"/>
                <a:ea typeface="ＭＳ Ｐゴシック" pitchFamily="-65" charset="-128"/>
                <a:cs typeface="Calibri"/>
              </a:defRPr>
            </a:lvl4pPr>
            <a:lvl5pPr marL="2057349" indent="-228594" algn="l" rtl="0" eaLnBrk="1" fontAlgn="base" hangingPunct="1">
              <a:spcBef>
                <a:spcPts val="800"/>
              </a:spcBef>
              <a:spcAft>
                <a:spcPct val="0"/>
              </a:spcAft>
              <a:buChar char="»"/>
              <a:defRPr sz="2200">
                <a:solidFill>
                  <a:schemeClr val="tx1"/>
                </a:solidFill>
                <a:latin typeface="+mj-lt"/>
                <a:ea typeface="ＭＳ Ｐゴシック" pitchFamily="-65" charset="-128"/>
                <a:cs typeface="Calibri"/>
              </a:defRPr>
            </a:lvl5pPr>
            <a:lvl6pPr marL="2514537" indent="-228594" algn="l" rtl="0" eaLnBrk="1" fontAlgn="base" hangingPunct="1">
              <a:spcBef>
                <a:spcPct val="20000"/>
              </a:spcBef>
              <a:spcAft>
                <a:spcPct val="0"/>
              </a:spcAft>
              <a:buChar char="»"/>
              <a:defRPr>
                <a:solidFill>
                  <a:schemeClr val="tx1"/>
                </a:solidFill>
                <a:latin typeface="+mn-lt"/>
                <a:ea typeface="ＭＳ Ｐゴシック" pitchFamily="-65" charset="-128"/>
              </a:defRPr>
            </a:lvl6pPr>
            <a:lvl7pPr marL="2971726" indent="-228594" algn="l" rtl="0" eaLnBrk="1" fontAlgn="base" hangingPunct="1">
              <a:spcBef>
                <a:spcPct val="20000"/>
              </a:spcBef>
              <a:spcAft>
                <a:spcPct val="0"/>
              </a:spcAft>
              <a:buChar char="»"/>
              <a:defRPr>
                <a:solidFill>
                  <a:schemeClr val="tx1"/>
                </a:solidFill>
                <a:latin typeface="+mn-lt"/>
                <a:ea typeface="ＭＳ Ｐゴシック" pitchFamily="-65" charset="-128"/>
              </a:defRPr>
            </a:lvl7pPr>
            <a:lvl8pPr marL="3428914" indent="-228594" algn="l" rtl="0" eaLnBrk="1" fontAlgn="base" hangingPunct="1">
              <a:spcBef>
                <a:spcPct val="20000"/>
              </a:spcBef>
              <a:spcAft>
                <a:spcPct val="0"/>
              </a:spcAft>
              <a:buChar char="»"/>
              <a:defRPr>
                <a:solidFill>
                  <a:schemeClr val="tx1"/>
                </a:solidFill>
                <a:latin typeface="+mn-lt"/>
                <a:ea typeface="ＭＳ Ｐゴシック" pitchFamily="-65" charset="-128"/>
              </a:defRPr>
            </a:lvl8pPr>
            <a:lvl9pPr marL="3886103" indent="-228594" algn="l" rtl="0" eaLnBrk="1" fontAlgn="base" hangingPunct="1">
              <a:spcBef>
                <a:spcPct val="20000"/>
              </a:spcBef>
              <a:spcAft>
                <a:spcPct val="0"/>
              </a:spcAft>
              <a:buChar char="»"/>
              <a:defRPr>
                <a:solidFill>
                  <a:schemeClr val="tx1"/>
                </a:solidFill>
                <a:latin typeface="+mn-lt"/>
                <a:ea typeface="ＭＳ Ｐゴシック" pitchFamily="-65" charset="-128"/>
              </a:defRPr>
            </a:lvl9pPr>
          </a:lstStyle>
          <a:p>
            <a:pPr marL="0" indent="0">
              <a:buFontTx/>
              <a:buNone/>
            </a:pPr>
            <a:r>
              <a:rPr lang="en-US" b="1" kern="0" dirty="0">
                <a:solidFill>
                  <a:srgbClr val="00B050"/>
                </a:solidFill>
              </a:rPr>
              <a:t>REGULATION: </a:t>
            </a:r>
            <a:r>
              <a:rPr lang="en-US" b="1" kern="0" dirty="0">
                <a:latin typeface="+mn-lt"/>
                <a:ea typeface="Palatino" pitchFamily="2" charset="77"/>
              </a:rPr>
              <a:t>Primary Beneficiary </a:t>
            </a:r>
            <a:endParaRPr lang="en-US" b="1" kern="0" dirty="0">
              <a:solidFill>
                <a:srgbClr val="00B050"/>
              </a:solidFill>
              <a:latin typeface="+mn-lt"/>
            </a:endParaRPr>
          </a:p>
          <a:p>
            <a:r>
              <a:rPr lang="en-US" kern="0" dirty="0">
                <a:latin typeface="Palatino" pitchFamily="2" charset="77"/>
                <a:ea typeface="Palatino" pitchFamily="2" charset="77"/>
              </a:rPr>
              <a:t>No expectation of compensation</a:t>
            </a:r>
          </a:p>
          <a:p>
            <a:r>
              <a:rPr lang="en-US" kern="0" dirty="0">
                <a:latin typeface="Palatino" pitchFamily="2" charset="77"/>
                <a:ea typeface="Palatino" pitchFamily="2" charset="77"/>
              </a:rPr>
              <a:t>Provides training similar to educational settings</a:t>
            </a:r>
          </a:p>
          <a:p>
            <a:r>
              <a:rPr lang="en-US" kern="0" dirty="0">
                <a:latin typeface="Palatino" pitchFamily="2" charset="77"/>
                <a:ea typeface="Palatino" pitchFamily="2" charset="77"/>
              </a:rPr>
              <a:t>Not displace paid labor and provide significant educational benefits</a:t>
            </a:r>
          </a:p>
          <a:p>
            <a:r>
              <a:rPr lang="en-US" kern="0" dirty="0">
                <a:latin typeface="Palatino" pitchFamily="2" charset="77"/>
                <a:ea typeface="Palatino" pitchFamily="2" charset="77"/>
              </a:rPr>
              <a:t>Tied to formal educational program</a:t>
            </a:r>
          </a:p>
          <a:p>
            <a:r>
              <a:rPr lang="en-US" kern="0" dirty="0">
                <a:latin typeface="Palatino" pitchFamily="2" charset="77"/>
                <a:ea typeface="Palatino" pitchFamily="2" charset="77"/>
              </a:rPr>
              <a:t>Corresponds to academic calendar</a:t>
            </a:r>
          </a:p>
          <a:p>
            <a:r>
              <a:rPr lang="en-US" kern="0" dirty="0">
                <a:latin typeface="Palatino" pitchFamily="2" charset="77"/>
                <a:ea typeface="Palatino" pitchFamily="2" charset="77"/>
              </a:rPr>
              <a:t>Duration limited to the period which provides beneficial learning</a:t>
            </a:r>
          </a:p>
          <a:p>
            <a:r>
              <a:rPr lang="en-US" b="1" kern="0" dirty="0">
                <a:latin typeface="Palatino" pitchFamily="2" charset="77"/>
                <a:ea typeface="Palatino" pitchFamily="2" charset="77"/>
              </a:rPr>
              <a:t>Not entitled to paid job at the conclusion</a:t>
            </a:r>
          </a:p>
          <a:p>
            <a:pPr lvl="1"/>
            <a:endParaRPr lang="en-US" kern="0" dirty="0">
              <a:latin typeface="Palatino" pitchFamily="2" charset="77"/>
              <a:ea typeface="Palatino" pitchFamily="2" charset="77"/>
            </a:endParaRPr>
          </a:p>
        </p:txBody>
      </p:sp>
      <p:sp>
        <p:nvSpPr>
          <p:cNvPr id="7" name="Content Placeholder 5">
            <a:extLst>
              <a:ext uri="{FF2B5EF4-FFF2-40B4-BE49-F238E27FC236}">
                <a16:creationId xmlns:a16="http://schemas.microsoft.com/office/drawing/2014/main" id="{9148D1FF-1246-C231-2538-298F30D6C851}"/>
              </a:ext>
            </a:extLst>
          </p:cNvPr>
          <p:cNvSpPr txBox="1">
            <a:spLocks/>
          </p:cNvSpPr>
          <p:nvPr/>
        </p:nvSpPr>
        <p:spPr>
          <a:xfrm>
            <a:off x="6197600" y="1295400"/>
            <a:ext cx="5384800" cy="4830764"/>
          </a:xfrm>
          <a:prstGeom prst="rect">
            <a:avLst/>
          </a:prstGeom>
        </p:spPr>
        <p:txBody>
          <a:bodyPr/>
          <a:lstStyle>
            <a:lvl1pPr marL="342891" indent="-342891"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1pPr>
            <a:lvl2pPr marL="742932" indent="-285744"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2pPr>
            <a:lvl3pPr marL="1142971"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3pPr>
            <a:lvl4pPr marL="1600160"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4pPr>
            <a:lvl5pPr marL="2057349"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5pPr>
            <a:lvl6pPr marL="2514537" indent="-228594" algn="l" rtl="0" eaLnBrk="1" fontAlgn="base" hangingPunct="1">
              <a:spcBef>
                <a:spcPct val="20000"/>
              </a:spcBef>
              <a:spcAft>
                <a:spcPct val="0"/>
              </a:spcAft>
              <a:buChar char="»"/>
              <a:defRPr>
                <a:solidFill>
                  <a:schemeClr val="tx1"/>
                </a:solidFill>
                <a:latin typeface="+mn-lt"/>
                <a:ea typeface="ＭＳ Ｐゴシック" pitchFamily="-65" charset="-128"/>
              </a:defRPr>
            </a:lvl6pPr>
            <a:lvl7pPr marL="2971726" indent="-228594" algn="l" rtl="0" eaLnBrk="1" fontAlgn="base" hangingPunct="1">
              <a:spcBef>
                <a:spcPct val="20000"/>
              </a:spcBef>
              <a:spcAft>
                <a:spcPct val="0"/>
              </a:spcAft>
              <a:buChar char="»"/>
              <a:defRPr>
                <a:solidFill>
                  <a:schemeClr val="tx1"/>
                </a:solidFill>
                <a:latin typeface="+mn-lt"/>
                <a:ea typeface="ＭＳ Ｐゴシック" pitchFamily="-65" charset="-128"/>
              </a:defRPr>
            </a:lvl7pPr>
            <a:lvl8pPr marL="3428914" indent="-228594" algn="l" rtl="0" eaLnBrk="1" fontAlgn="base" hangingPunct="1">
              <a:spcBef>
                <a:spcPct val="20000"/>
              </a:spcBef>
              <a:spcAft>
                <a:spcPct val="0"/>
              </a:spcAft>
              <a:buChar char="»"/>
              <a:defRPr>
                <a:solidFill>
                  <a:schemeClr val="tx1"/>
                </a:solidFill>
                <a:latin typeface="+mn-lt"/>
                <a:ea typeface="ＭＳ Ｐゴシック" pitchFamily="-65" charset="-128"/>
              </a:defRPr>
            </a:lvl8pPr>
            <a:lvl9pPr marL="3886103" indent="-228594" algn="l" rtl="0" eaLnBrk="1" fontAlgn="base" hangingPunct="1">
              <a:spcBef>
                <a:spcPct val="20000"/>
              </a:spcBef>
              <a:spcAft>
                <a:spcPct val="0"/>
              </a:spcAft>
              <a:buChar char="»"/>
              <a:defRPr>
                <a:solidFill>
                  <a:schemeClr val="tx1"/>
                </a:solidFill>
                <a:latin typeface="+mn-lt"/>
                <a:ea typeface="ＭＳ Ｐゴシック" pitchFamily="-65" charset="-128"/>
              </a:defRPr>
            </a:lvl9pPr>
          </a:lstStyle>
          <a:p>
            <a:endParaRPr lang="en-US" kern="0" dirty="0"/>
          </a:p>
          <a:p>
            <a:pPr marL="0" indent="0">
              <a:buNone/>
            </a:pPr>
            <a:endParaRPr lang="en-US" kern="0" dirty="0"/>
          </a:p>
        </p:txBody>
      </p:sp>
      <p:pic>
        <p:nvPicPr>
          <p:cNvPr id="13" name="Graphic 12" descr="Badge Cross with solid fill">
            <a:extLst>
              <a:ext uri="{FF2B5EF4-FFF2-40B4-BE49-F238E27FC236}">
                <a16:creationId xmlns:a16="http://schemas.microsoft.com/office/drawing/2014/main" id="{9B312A96-D7AB-3E69-B5D7-10A98E958D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17059" y="6144768"/>
            <a:ext cx="512064" cy="512064"/>
          </a:xfrm>
          <a:prstGeom prst="rect">
            <a:avLst/>
          </a:prstGeom>
        </p:spPr>
      </p:pic>
      <p:sp>
        <p:nvSpPr>
          <p:cNvPr id="14" name="TextBox 13">
            <a:extLst>
              <a:ext uri="{FF2B5EF4-FFF2-40B4-BE49-F238E27FC236}">
                <a16:creationId xmlns:a16="http://schemas.microsoft.com/office/drawing/2014/main" id="{72730BCA-4C2E-1A9A-9FA4-29556FCA154B}"/>
              </a:ext>
            </a:extLst>
          </p:cNvPr>
          <p:cNvSpPr txBox="1"/>
          <p:nvPr/>
        </p:nvSpPr>
        <p:spPr>
          <a:xfrm>
            <a:off x="7033953" y="3575208"/>
            <a:ext cx="4548447" cy="3046988"/>
          </a:xfrm>
          <a:prstGeom prst="rect">
            <a:avLst/>
          </a:prstGeom>
          <a:noFill/>
        </p:spPr>
        <p:txBody>
          <a:bodyPr wrap="square" rtlCol="0">
            <a:spAutoFit/>
          </a:bodyPr>
          <a:lstStyle/>
          <a:p>
            <a:r>
              <a:rPr lang="en-US" dirty="0">
                <a:latin typeface="Palatino" pitchFamily="2" charset="77"/>
                <a:ea typeface="Palatino" pitchFamily="2" charset="77"/>
              </a:rPr>
              <a:t>You are looking for students willing to work for an unpaid internship in exchange for valuable experience, resume building and </a:t>
            </a:r>
            <a:r>
              <a:rPr lang="en-US" u="sng" dirty="0">
                <a:solidFill>
                  <a:srgbClr val="C00000"/>
                </a:solidFill>
                <a:latin typeface="Palatino" pitchFamily="2" charset="77"/>
                <a:ea typeface="Palatino" pitchFamily="2" charset="77"/>
              </a:rPr>
              <a:t>the opportunity to be part of the company down the road after the internship if “things go right.” </a:t>
            </a:r>
          </a:p>
        </p:txBody>
      </p:sp>
    </p:spTree>
    <p:extLst>
      <p:ext uri="{BB962C8B-B14F-4D97-AF65-F5344CB8AC3E}">
        <p14:creationId xmlns:p14="http://schemas.microsoft.com/office/powerpoint/2010/main" val="209045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8A0139CF-9C67-A253-6FCF-2CF80892B3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6" t="8" r="4834" b="39111"/>
          <a:stretch/>
        </p:blipFill>
        <p:spPr bwMode="auto">
          <a:xfrm>
            <a:off x="48455" y="821672"/>
            <a:ext cx="5820551" cy="522312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B9B03D47-AAB4-A999-1E38-676568254128}"/>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8478" t="3769" r="3760" b="16357"/>
          <a:stretch/>
        </p:blipFill>
        <p:spPr bwMode="auto">
          <a:xfrm>
            <a:off x="6512864" y="746595"/>
            <a:ext cx="5283131" cy="621498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E168132-DA86-086B-5CE7-D4D3F5FD4529}"/>
              </a:ext>
            </a:extLst>
          </p:cNvPr>
          <p:cNvSpPr>
            <a:spLocks noGrp="1"/>
          </p:cNvSpPr>
          <p:nvPr>
            <p:ph type="title"/>
          </p:nvPr>
        </p:nvSpPr>
        <p:spPr/>
        <p:txBody>
          <a:bodyPr/>
          <a:lstStyle/>
          <a:p>
            <a:r>
              <a:rPr lang="en-US" dirty="0"/>
              <a:t>EXP 2 Control Conditions</a:t>
            </a:r>
          </a:p>
        </p:txBody>
      </p:sp>
      <p:cxnSp>
        <p:nvCxnSpPr>
          <p:cNvPr id="12" name="Straight Connector 11">
            <a:extLst>
              <a:ext uri="{FF2B5EF4-FFF2-40B4-BE49-F238E27FC236}">
                <a16:creationId xmlns:a16="http://schemas.microsoft.com/office/drawing/2014/main" id="{D807DCEC-9141-4A43-EC94-29838C6B983C}"/>
              </a:ext>
            </a:extLst>
          </p:cNvPr>
          <p:cNvCxnSpPr>
            <a:cxnSpLocks/>
          </p:cNvCxnSpPr>
          <p:nvPr/>
        </p:nvCxnSpPr>
        <p:spPr bwMode="auto">
          <a:xfrm>
            <a:off x="6858000" y="6629400"/>
            <a:ext cx="39624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0" name="Straight Arrow Connector 19">
            <a:extLst>
              <a:ext uri="{FF2B5EF4-FFF2-40B4-BE49-F238E27FC236}">
                <a16:creationId xmlns:a16="http://schemas.microsoft.com/office/drawing/2014/main" id="{C6F067AE-9286-CDC1-CE43-336024B93AF5}"/>
              </a:ext>
            </a:extLst>
          </p:cNvPr>
          <p:cNvCxnSpPr>
            <a:cxnSpLocks/>
          </p:cNvCxnSpPr>
          <p:nvPr/>
        </p:nvCxnSpPr>
        <p:spPr bwMode="auto">
          <a:xfrm flipH="1">
            <a:off x="4800600" y="6553200"/>
            <a:ext cx="1558548" cy="0"/>
          </a:xfrm>
          <a:prstGeom prst="straightConnector1">
            <a:avLst/>
          </a:prstGeom>
          <a:solidFill>
            <a:schemeClr val="accent1"/>
          </a:solidFill>
          <a:ln w="38100" cap="flat" cmpd="sng" algn="ctr">
            <a:solidFill>
              <a:srgbClr val="FF0000"/>
            </a:solidFill>
            <a:prstDash val="solid"/>
            <a:round/>
            <a:headEnd type="none" w="med" len="med"/>
            <a:tailEnd type="stealth" w="lg" len="lg"/>
          </a:ln>
          <a:effectLst/>
        </p:spPr>
      </p:cxnSp>
      <p:sp>
        <p:nvSpPr>
          <p:cNvPr id="24" name="TextBox 23">
            <a:extLst>
              <a:ext uri="{FF2B5EF4-FFF2-40B4-BE49-F238E27FC236}">
                <a16:creationId xmlns:a16="http://schemas.microsoft.com/office/drawing/2014/main" id="{F2F60708-4F7C-1BEA-1C41-C241EB46B888}"/>
              </a:ext>
            </a:extLst>
          </p:cNvPr>
          <p:cNvSpPr txBox="1"/>
          <p:nvPr/>
        </p:nvSpPr>
        <p:spPr>
          <a:xfrm>
            <a:off x="304789" y="6019800"/>
            <a:ext cx="4953011" cy="830997"/>
          </a:xfrm>
          <a:prstGeom prst="rect">
            <a:avLst/>
          </a:prstGeom>
          <a:noFill/>
        </p:spPr>
        <p:txBody>
          <a:bodyPr wrap="square" rtlCol="0">
            <a:spAutoFit/>
          </a:bodyPr>
          <a:lstStyle/>
          <a:p>
            <a:r>
              <a:rPr lang="en-US" dirty="0">
                <a:solidFill>
                  <a:srgbClr val="FF0000"/>
                </a:solidFill>
                <a:latin typeface="Palatino" pitchFamily="2" charset="77"/>
                <a:ea typeface="Palatino" pitchFamily="2" charset="77"/>
              </a:rPr>
              <a:t>“Peer mentor for first-year students”</a:t>
            </a:r>
          </a:p>
        </p:txBody>
      </p:sp>
    </p:spTree>
    <p:extLst>
      <p:ext uri="{BB962C8B-B14F-4D97-AF65-F5344CB8AC3E}">
        <p14:creationId xmlns:p14="http://schemas.microsoft.com/office/powerpoint/2010/main" val="2063120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8A0139CF-9C67-A253-6FCF-2CF80892B3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0" t="214" r="4639" b="38965"/>
          <a:stretch/>
        </p:blipFill>
        <p:spPr bwMode="auto">
          <a:xfrm>
            <a:off x="84467" y="839111"/>
            <a:ext cx="5797487" cy="521829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B9B03D47-AAB4-A999-1E38-676568254128}"/>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8710" t="9595" r="3076" b="16602"/>
          <a:stretch/>
        </p:blipFill>
        <p:spPr bwMode="auto">
          <a:xfrm>
            <a:off x="6526826" y="1199902"/>
            <a:ext cx="5310320" cy="574267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E168132-DA86-086B-5CE7-D4D3F5FD4529}"/>
              </a:ext>
            </a:extLst>
          </p:cNvPr>
          <p:cNvSpPr>
            <a:spLocks noGrp="1"/>
          </p:cNvSpPr>
          <p:nvPr>
            <p:ph type="title"/>
          </p:nvPr>
        </p:nvSpPr>
        <p:spPr/>
        <p:txBody>
          <a:bodyPr/>
          <a:lstStyle/>
          <a:p>
            <a:r>
              <a:rPr lang="en-US" dirty="0"/>
              <a:t>EXP 2 First-Gen Conditions</a:t>
            </a:r>
          </a:p>
        </p:txBody>
      </p:sp>
      <p:cxnSp>
        <p:nvCxnSpPr>
          <p:cNvPr id="9" name="Straight Connector 8">
            <a:extLst>
              <a:ext uri="{FF2B5EF4-FFF2-40B4-BE49-F238E27FC236}">
                <a16:creationId xmlns:a16="http://schemas.microsoft.com/office/drawing/2014/main" id="{854E1578-E261-426C-21E7-93FF93304450}"/>
              </a:ext>
            </a:extLst>
          </p:cNvPr>
          <p:cNvCxnSpPr/>
          <p:nvPr/>
        </p:nvCxnSpPr>
        <p:spPr bwMode="auto">
          <a:xfrm>
            <a:off x="304800" y="2362200"/>
            <a:ext cx="27432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D807DCEC-9141-4A43-EC94-29838C6B983C}"/>
              </a:ext>
            </a:extLst>
          </p:cNvPr>
          <p:cNvCxnSpPr>
            <a:cxnSpLocks/>
          </p:cNvCxnSpPr>
          <p:nvPr/>
        </p:nvCxnSpPr>
        <p:spPr bwMode="auto">
          <a:xfrm>
            <a:off x="6858000" y="6629400"/>
            <a:ext cx="39624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8" name="Straight Arrow Connector 17">
            <a:extLst>
              <a:ext uri="{FF2B5EF4-FFF2-40B4-BE49-F238E27FC236}">
                <a16:creationId xmlns:a16="http://schemas.microsoft.com/office/drawing/2014/main" id="{AA10FBA7-09D0-16A6-E403-00AF9B22BCAA}"/>
              </a:ext>
            </a:extLst>
          </p:cNvPr>
          <p:cNvCxnSpPr>
            <a:cxnSpLocks/>
          </p:cNvCxnSpPr>
          <p:nvPr/>
        </p:nvCxnSpPr>
        <p:spPr bwMode="auto">
          <a:xfrm>
            <a:off x="2362200" y="2362200"/>
            <a:ext cx="0" cy="2743200"/>
          </a:xfrm>
          <a:prstGeom prst="straightConnector1">
            <a:avLst/>
          </a:prstGeom>
          <a:solidFill>
            <a:schemeClr val="accent1"/>
          </a:solidFill>
          <a:ln w="38100" cap="flat" cmpd="sng" algn="ctr">
            <a:solidFill>
              <a:srgbClr val="FF0000"/>
            </a:solidFill>
            <a:prstDash val="solid"/>
            <a:round/>
            <a:headEnd type="none" w="med" len="med"/>
            <a:tailEnd type="stealth" w="lg" len="lg"/>
          </a:ln>
          <a:effectLst/>
        </p:spPr>
      </p:cxnSp>
      <p:sp>
        <p:nvSpPr>
          <p:cNvPr id="19" name="TextBox 18">
            <a:extLst>
              <a:ext uri="{FF2B5EF4-FFF2-40B4-BE49-F238E27FC236}">
                <a16:creationId xmlns:a16="http://schemas.microsoft.com/office/drawing/2014/main" id="{70F71E14-E188-C97F-C994-33660EFB83CB}"/>
              </a:ext>
            </a:extLst>
          </p:cNvPr>
          <p:cNvSpPr txBox="1"/>
          <p:nvPr/>
        </p:nvSpPr>
        <p:spPr>
          <a:xfrm>
            <a:off x="1676400" y="5029200"/>
            <a:ext cx="4343393" cy="830997"/>
          </a:xfrm>
          <a:prstGeom prst="rect">
            <a:avLst/>
          </a:prstGeom>
          <a:noFill/>
        </p:spPr>
        <p:txBody>
          <a:bodyPr wrap="square" rtlCol="0">
            <a:spAutoFit/>
          </a:bodyPr>
          <a:lstStyle/>
          <a:p>
            <a:r>
              <a:rPr lang="en-US" dirty="0">
                <a:solidFill>
                  <a:srgbClr val="FF0000"/>
                </a:solidFill>
                <a:latin typeface="Palatino" pitchFamily="2" charset="77"/>
                <a:ea typeface="Palatino" pitchFamily="2" charset="77"/>
              </a:rPr>
              <a:t>“I am the first person in my family to go to college.”</a:t>
            </a:r>
          </a:p>
        </p:txBody>
      </p:sp>
      <p:cxnSp>
        <p:nvCxnSpPr>
          <p:cNvPr id="20" name="Straight Arrow Connector 19">
            <a:extLst>
              <a:ext uri="{FF2B5EF4-FFF2-40B4-BE49-F238E27FC236}">
                <a16:creationId xmlns:a16="http://schemas.microsoft.com/office/drawing/2014/main" id="{C6F067AE-9286-CDC1-CE43-336024B93AF5}"/>
              </a:ext>
            </a:extLst>
          </p:cNvPr>
          <p:cNvCxnSpPr>
            <a:cxnSpLocks/>
          </p:cNvCxnSpPr>
          <p:nvPr/>
        </p:nvCxnSpPr>
        <p:spPr bwMode="auto">
          <a:xfrm flipH="1">
            <a:off x="4800600" y="6553200"/>
            <a:ext cx="1558548" cy="0"/>
          </a:xfrm>
          <a:prstGeom prst="straightConnector1">
            <a:avLst/>
          </a:prstGeom>
          <a:solidFill>
            <a:schemeClr val="accent1"/>
          </a:solidFill>
          <a:ln w="38100" cap="flat" cmpd="sng" algn="ctr">
            <a:solidFill>
              <a:srgbClr val="FF0000"/>
            </a:solidFill>
            <a:prstDash val="solid"/>
            <a:round/>
            <a:headEnd type="none" w="med" len="med"/>
            <a:tailEnd type="stealth" w="lg" len="lg"/>
          </a:ln>
          <a:effectLst/>
        </p:spPr>
      </p:cxnSp>
      <p:sp>
        <p:nvSpPr>
          <p:cNvPr id="24" name="TextBox 23">
            <a:extLst>
              <a:ext uri="{FF2B5EF4-FFF2-40B4-BE49-F238E27FC236}">
                <a16:creationId xmlns:a16="http://schemas.microsoft.com/office/drawing/2014/main" id="{F2F60708-4F7C-1BEA-1C41-C241EB46B888}"/>
              </a:ext>
            </a:extLst>
          </p:cNvPr>
          <p:cNvSpPr txBox="1"/>
          <p:nvPr/>
        </p:nvSpPr>
        <p:spPr>
          <a:xfrm>
            <a:off x="304789" y="6019800"/>
            <a:ext cx="4953011" cy="830997"/>
          </a:xfrm>
          <a:prstGeom prst="rect">
            <a:avLst/>
          </a:prstGeom>
          <a:noFill/>
        </p:spPr>
        <p:txBody>
          <a:bodyPr wrap="square" rtlCol="0">
            <a:spAutoFit/>
          </a:bodyPr>
          <a:lstStyle/>
          <a:p>
            <a:r>
              <a:rPr lang="en-US" dirty="0">
                <a:solidFill>
                  <a:srgbClr val="FF0000"/>
                </a:solidFill>
                <a:latin typeface="Palatino" pitchFamily="2" charset="77"/>
                <a:ea typeface="Palatino" pitchFamily="2" charset="77"/>
              </a:rPr>
              <a:t>“Peer mentor for first-generation college students”</a:t>
            </a:r>
          </a:p>
        </p:txBody>
      </p:sp>
    </p:spTree>
    <p:extLst>
      <p:ext uri="{BB962C8B-B14F-4D97-AF65-F5344CB8AC3E}">
        <p14:creationId xmlns:p14="http://schemas.microsoft.com/office/powerpoint/2010/main" val="1618557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A05F5-A5DB-FC92-1B38-C298EEEDADF2}"/>
              </a:ext>
            </a:extLst>
          </p:cNvPr>
          <p:cNvSpPr txBox="1"/>
          <p:nvPr/>
        </p:nvSpPr>
        <p:spPr bwMode="auto">
          <a:xfrm>
            <a:off x="609600" y="457200"/>
            <a:ext cx="109728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eaLnBrk="1" hangingPunct="1">
              <a:lnSpc>
                <a:spcPct val="90000"/>
              </a:lnSpc>
              <a:spcAft>
                <a:spcPts val="600"/>
              </a:spcAft>
            </a:pPr>
            <a:r>
              <a:rPr lang="en-US" sz="3600" b="1" dirty="0">
                <a:solidFill>
                  <a:srgbClr val="002060"/>
                </a:solidFill>
                <a:latin typeface="Arial" pitchFamily="34" charset="0"/>
                <a:ea typeface="Tahoma" pitchFamily="34" charset="0"/>
                <a:cs typeface="Arial" pitchFamily="34" charset="0"/>
              </a:rPr>
              <a:t>Stereotypes</a:t>
            </a:r>
          </a:p>
        </p:txBody>
      </p:sp>
      <p:sp>
        <p:nvSpPr>
          <p:cNvPr id="5" name="Content Placeholder 4">
            <a:extLst>
              <a:ext uri="{FF2B5EF4-FFF2-40B4-BE49-F238E27FC236}">
                <a16:creationId xmlns:a16="http://schemas.microsoft.com/office/drawing/2014/main" id="{815CBE0C-FA79-F20E-DB31-B7E26F1791EB}"/>
              </a:ext>
            </a:extLst>
          </p:cNvPr>
          <p:cNvSpPr>
            <a:spLocks noGrp="1"/>
          </p:cNvSpPr>
          <p:nvPr>
            <p:ph idx="1"/>
          </p:nvPr>
        </p:nvSpPr>
        <p:spPr/>
        <p:txBody>
          <a:bodyPr/>
          <a:lstStyle/>
          <a:p>
            <a:r>
              <a:rPr lang="en-US" dirty="0">
                <a:solidFill>
                  <a:srgbClr val="FF0000"/>
                </a:solidFill>
              </a:rPr>
              <a:t>Negative</a:t>
            </a:r>
            <a:r>
              <a:rPr lang="en-US" dirty="0"/>
              <a:t> stereotypes of individuals from lower social class origins:</a:t>
            </a:r>
          </a:p>
          <a:p>
            <a:pPr lvl="1"/>
            <a:r>
              <a:rPr lang="en-US" dirty="0">
                <a:solidFill>
                  <a:srgbClr val="FF0000"/>
                </a:solidFill>
                <a:latin typeface="Palatino" pitchFamily="2" charset="77"/>
                <a:ea typeface="Palatino" pitchFamily="2" charset="77"/>
              </a:rPr>
              <a:t>Less competent, less cultural fit</a:t>
            </a:r>
          </a:p>
          <a:p>
            <a:r>
              <a:rPr lang="en-US" kern="0" dirty="0">
                <a:solidFill>
                  <a:srgbClr val="FF0000"/>
                </a:solidFill>
              </a:rPr>
              <a:t>Negative</a:t>
            </a:r>
            <a:r>
              <a:rPr lang="en-US" kern="0" dirty="0"/>
              <a:t> stereotypes of disadvantaged social groups are often complemented by </a:t>
            </a:r>
            <a:r>
              <a:rPr lang="en-US" kern="0" dirty="0">
                <a:solidFill>
                  <a:srgbClr val="00B050"/>
                </a:solidFill>
              </a:rPr>
              <a:t>positive</a:t>
            </a:r>
            <a:r>
              <a:rPr lang="en-US" kern="0" dirty="0"/>
              <a:t> ones</a:t>
            </a:r>
          </a:p>
          <a:p>
            <a:pPr lvl="1"/>
            <a:r>
              <a:rPr lang="en-US" kern="0" dirty="0">
                <a:latin typeface="Palatino" pitchFamily="2" charset="77"/>
                <a:ea typeface="Palatino" pitchFamily="2" charset="77"/>
              </a:rPr>
              <a:t>Women: </a:t>
            </a:r>
            <a:r>
              <a:rPr lang="en-US" kern="0" dirty="0">
                <a:solidFill>
                  <a:srgbClr val="FF0000"/>
                </a:solidFill>
                <a:latin typeface="Palatino" pitchFamily="2" charset="77"/>
                <a:ea typeface="Palatino" pitchFamily="2" charset="77"/>
              </a:rPr>
              <a:t>less agentic</a:t>
            </a:r>
            <a:r>
              <a:rPr lang="en-US" kern="0" dirty="0">
                <a:latin typeface="Palatino" pitchFamily="2" charset="77"/>
                <a:ea typeface="Palatino" pitchFamily="2" charset="77"/>
              </a:rPr>
              <a:t>, but </a:t>
            </a:r>
            <a:r>
              <a:rPr lang="en-US" kern="0" dirty="0">
                <a:solidFill>
                  <a:srgbClr val="00B050"/>
                </a:solidFill>
                <a:latin typeface="Palatino" pitchFamily="2" charset="77"/>
                <a:ea typeface="Palatino" pitchFamily="2" charset="77"/>
              </a:rPr>
              <a:t>warmer</a:t>
            </a:r>
          </a:p>
          <a:p>
            <a:pPr lvl="1"/>
            <a:r>
              <a:rPr lang="en-US" kern="0" dirty="0">
                <a:latin typeface="Palatino" pitchFamily="2" charset="77"/>
                <a:ea typeface="Palatino" pitchFamily="2" charset="77"/>
              </a:rPr>
              <a:t>Asians: </a:t>
            </a:r>
            <a:r>
              <a:rPr lang="en-US" kern="0" dirty="0">
                <a:solidFill>
                  <a:srgbClr val="FF0000"/>
                </a:solidFill>
                <a:latin typeface="Palatino" pitchFamily="2" charset="77"/>
                <a:ea typeface="Palatino" pitchFamily="2" charset="77"/>
              </a:rPr>
              <a:t>less warm</a:t>
            </a:r>
            <a:r>
              <a:rPr lang="en-US" kern="0" dirty="0">
                <a:latin typeface="Palatino" pitchFamily="2" charset="77"/>
                <a:ea typeface="Palatino" pitchFamily="2" charset="77"/>
              </a:rPr>
              <a:t>, but </a:t>
            </a:r>
            <a:r>
              <a:rPr lang="en-US" kern="0" dirty="0">
                <a:solidFill>
                  <a:srgbClr val="00B050"/>
                </a:solidFill>
                <a:latin typeface="Palatino" pitchFamily="2" charset="77"/>
                <a:ea typeface="Palatino" pitchFamily="2" charset="77"/>
              </a:rPr>
              <a:t>more hard-working</a:t>
            </a:r>
            <a:endParaRPr lang="en-US" kern="0" dirty="0">
              <a:latin typeface="Palatino" pitchFamily="2" charset="77"/>
              <a:ea typeface="Palatino" pitchFamily="2" charset="77"/>
            </a:endParaRPr>
          </a:p>
          <a:p>
            <a:r>
              <a:rPr lang="en-US" dirty="0">
                <a:solidFill>
                  <a:srgbClr val="00B050"/>
                </a:solidFill>
              </a:rPr>
              <a:t>Positive </a:t>
            </a:r>
            <a:r>
              <a:rPr lang="en-US" dirty="0"/>
              <a:t>stereotypes are system-justifying</a:t>
            </a:r>
          </a:p>
          <a:p>
            <a:pPr lvl="1"/>
            <a:r>
              <a:rPr lang="en-US" dirty="0">
                <a:latin typeface="Palatino" pitchFamily="2" charset="77"/>
                <a:ea typeface="Palatino" pitchFamily="2" charset="77"/>
              </a:rPr>
              <a:t>More socially accepted , more prescriptive, more </a:t>
            </a:r>
            <a:r>
              <a:rPr lang="en-US" dirty="0" err="1">
                <a:latin typeface="Palatino" pitchFamily="2" charset="77"/>
                <a:ea typeface="Palatino" pitchFamily="2" charset="77"/>
              </a:rPr>
              <a:t>perenial</a:t>
            </a:r>
            <a:endParaRPr lang="en-US" dirty="0">
              <a:latin typeface="Palatino" pitchFamily="2" charset="77"/>
              <a:ea typeface="Palatino" pitchFamily="2" charset="77"/>
            </a:endParaRPr>
          </a:p>
          <a:p>
            <a:pPr lvl="1"/>
            <a:r>
              <a:rPr lang="en-US" dirty="0">
                <a:latin typeface="Palatino" pitchFamily="2" charset="77"/>
                <a:ea typeface="Palatino" pitchFamily="2" charset="77"/>
              </a:rPr>
              <a:t>Funnel disadvantaged groups into low-status social roles</a:t>
            </a:r>
          </a:p>
          <a:p>
            <a:pPr lvl="1"/>
            <a:endParaRPr lang="en-US" kern="0" dirty="0"/>
          </a:p>
          <a:p>
            <a:endParaRPr lang="en-US" dirty="0"/>
          </a:p>
          <a:p>
            <a:pPr lvl="1"/>
            <a:endParaRPr lang="en-US" dirty="0">
              <a:solidFill>
                <a:srgbClr val="FF0000"/>
              </a:solidFill>
            </a:endParaRPr>
          </a:p>
        </p:txBody>
      </p:sp>
      <p:sp>
        <p:nvSpPr>
          <p:cNvPr id="6" name="TextBox 5">
            <a:extLst>
              <a:ext uri="{FF2B5EF4-FFF2-40B4-BE49-F238E27FC236}">
                <a16:creationId xmlns:a16="http://schemas.microsoft.com/office/drawing/2014/main" id="{D89E34D6-7641-7345-6F29-55E62F7657DC}"/>
              </a:ext>
            </a:extLst>
          </p:cNvPr>
          <p:cNvSpPr txBox="1"/>
          <p:nvPr/>
        </p:nvSpPr>
        <p:spPr>
          <a:xfrm>
            <a:off x="152400" y="6400800"/>
            <a:ext cx="9372600" cy="338554"/>
          </a:xfrm>
          <a:prstGeom prst="rect">
            <a:avLst/>
          </a:prstGeom>
          <a:noFill/>
        </p:spPr>
        <p:txBody>
          <a:bodyPr wrap="square">
            <a:spAutoFit/>
          </a:bodyPr>
          <a:lstStyle/>
          <a:p>
            <a:r>
              <a:rPr lang="en-US" sz="1600" dirty="0">
                <a:latin typeface="Palatino" pitchFamily="2" charset="77"/>
                <a:ea typeface="Palatino" pitchFamily="2" charset="77"/>
              </a:rPr>
              <a:t>(</a:t>
            </a:r>
            <a:r>
              <a:rPr lang="en-US" sz="1600" dirty="0" err="1">
                <a:latin typeface="Palatino" pitchFamily="2" charset="77"/>
                <a:ea typeface="Palatino" pitchFamily="2" charset="77"/>
              </a:rPr>
              <a:t>Belmi</a:t>
            </a:r>
            <a:r>
              <a:rPr lang="en-US" sz="1600" dirty="0">
                <a:latin typeface="Palatino" pitchFamily="2" charset="77"/>
                <a:ea typeface="Palatino" pitchFamily="2" charset="77"/>
              </a:rPr>
              <a:t> et al., 2024; </a:t>
            </a:r>
            <a:r>
              <a:rPr lang="en-US" sz="1600" dirty="0" err="1">
                <a:latin typeface="Palatino" pitchFamily="2" charset="77"/>
                <a:ea typeface="Palatino" pitchFamily="2" charset="77"/>
              </a:rPr>
              <a:t>Czopp</a:t>
            </a:r>
            <a:r>
              <a:rPr lang="en-US" sz="1600" dirty="0">
                <a:latin typeface="Palatino" pitchFamily="2" charset="77"/>
                <a:ea typeface="Palatino" pitchFamily="2" charset="77"/>
              </a:rPr>
              <a:t> et al., 2015; Kay et al., 2007; Martin &amp; Harrison, 2002; Rivera &amp; </a:t>
            </a:r>
            <a:r>
              <a:rPr lang="en-US" sz="1600" dirty="0" err="1">
                <a:latin typeface="Palatino" pitchFamily="2" charset="77"/>
                <a:ea typeface="Palatino" pitchFamily="2" charset="77"/>
              </a:rPr>
              <a:t>Tilcsik</a:t>
            </a:r>
            <a:r>
              <a:rPr lang="en-US" sz="1600" dirty="0">
                <a:latin typeface="Palatino" pitchFamily="2" charset="77"/>
                <a:ea typeface="Palatino" pitchFamily="2" charset="77"/>
              </a:rPr>
              <a:t>, 2016)</a:t>
            </a:r>
          </a:p>
        </p:txBody>
      </p:sp>
    </p:spTree>
    <p:extLst>
      <p:ext uri="{BB962C8B-B14F-4D97-AF65-F5344CB8AC3E}">
        <p14:creationId xmlns:p14="http://schemas.microsoft.com/office/powerpoint/2010/main" val="251512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CDD2-473C-4F67-D9D8-A980DAD95AD2}"/>
              </a:ext>
            </a:extLst>
          </p:cNvPr>
          <p:cNvSpPr>
            <a:spLocks noGrp="1"/>
          </p:cNvSpPr>
          <p:nvPr>
            <p:ph type="title"/>
          </p:nvPr>
        </p:nvSpPr>
        <p:spPr/>
        <p:txBody>
          <a:bodyPr/>
          <a:lstStyle/>
          <a:p>
            <a:r>
              <a:rPr lang="en-US" dirty="0"/>
              <a:t>EXP 2 Design</a:t>
            </a:r>
          </a:p>
        </p:txBody>
      </p:sp>
      <p:sp>
        <p:nvSpPr>
          <p:cNvPr id="7" name="Rectangle 6">
            <a:extLst>
              <a:ext uri="{FF2B5EF4-FFF2-40B4-BE49-F238E27FC236}">
                <a16:creationId xmlns:a16="http://schemas.microsoft.com/office/drawing/2014/main" id="{1CFCCBAB-12A7-6642-D40B-AE2A5B482AC7}"/>
              </a:ext>
            </a:extLst>
          </p:cNvPr>
          <p:cNvSpPr/>
          <p:nvPr/>
        </p:nvSpPr>
        <p:spPr bwMode="auto">
          <a:xfrm>
            <a:off x="3124200" y="1905000"/>
            <a:ext cx="2895600" cy="914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James Hansen</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Control</a:t>
            </a: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8" name="Rectangle 7">
            <a:extLst>
              <a:ext uri="{FF2B5EF4-FFF2-40B4-BE49-F238E27FC236}">
                <a16:creationId xmlns:a16="http://schemas.microsoft.com/office/drawing/2014/main" id="{4DD28C49-6659-4EBD-FC93-6A5D85678659}"/>
              </a:ext>
            </a:extLst>
          </p:cNvPr>
          <p:cNvSpPr/>
          <p:nvPr/>
        </p:nvSpPr>
        <p:spPr bwMode="auto">
          <a:xfrm>
            <a:off x="3124200" y="2971800"/>
            <a:ext cx="2895600" cy="914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Andrew Wang</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Control</a:t>
            </a: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9" name="Rectangle 8">
            <a:extLst>
              <a:ext uri="{FF2B5EF4-FFF2-40B4-BE49-F238E27FC236}">
                <a16:creationId xmlns:a16="http://schemas.microsoft.com/office/drawing/2014/main" id="{E275B77E-F2E6-5EE6-BB81-7A7DCC6FC279}"/>
              </a:ext>
            </a:extLst>
          </p:cNvPr>
          <p:cNvSpPr/>
          <p:nvPr/>
        </p:nvSpPr>
        <p:spPr bwMode="auto">
          <a:xfrm>
            <a:off x="3124200" y="4038600"/>
            <a:ext cx="2895600" cy="914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rPr>
              <a:t>Marcus Johnson</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Control</a:t>
            </a:r>
            <a:endPar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endParaRPr>
          </a:p>
        </p:txBody>
      </p:sp>
      <p:sp>
        <p:nvSpPr>
          <p:cNvPr id="10" name="Rectangle 9">
            <a:extLst>
              <a:ext uri="{FF2B5EF4-FFF2-40B4-BE49-F238E27FC236}">
                <a16:creationId xmlns:a16="http://schemas.microsoft.com/office/drawing/2014/main" id="{85792CDA-8540-DFA8-7876-17BF335D7C41}"/>
              </a:ext>
            </a:extLst>
          </p:cNvPr>
          <p:cNvSpPr/>
          <p:nvPr/>
        </p:nvSpPr>
        <p:spPr bwMode="auto">
          <a:xfrm>
            <a:off x="3099881" y="5105400"/>
            <a:ext cx="2895600" cy="914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rPr>
              <a:t>Julian Rodriguez</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Control</a:t>
            </a:r>
            <a:endPar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endParaRPr>
          </a:p>
        </p:txBody>
      </p:sp>
      <p:sp>
        <p:nvSpPr>
          <p:cNvPr id="11" name="Rectangle 10">
            <a:extLst>
              <a:ext uri="{FF2B5EF4-FFF2-40B4-BE49-F238E27FC236}">
                <a16:creationId xmlns:a16="http://schemas.microsoft.com/office/drawing/2014/main" id="{916AE23F-7739-6A7B-A363-D799CEE1F310}"/>
              </a:ext>
            </a:extLst>
          </p:cNvPr>
          <p:cNvSpPr/>
          <p:nvPr/>
        </p:nvSpPr>
        <p:spPr bwMode="auto">
          <a:xfrm>
            <a:off x="6806119" y="1905000"/>
            <a:ext cx="2895600" cy="91440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James Hansen</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First-Gen</a:t>
            </a: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2" name="Rectangle 11">
            <a:extLst>
              <a:ext uri="{FF2B5EF4-FFF2-40B4-BE49-F238E27FC236}">
                <a16:creationId xmlns:a16="http://schemas.microsoft.com/office/drawing/2014/main" id="{BE592CF2-E6CD-A374-67A4-F0A4CD0C555E}"/>
              </a:ext>
            </a:extLst>
          </p:cNvPr>
          <p:cNvSpPr/>
          <p:nvPr/>
        </p:nvSpPr>
        <p:spPr bwMode="auto">
          <a:xfrm>
            <a:off x="6806119" y="2971800"/>
            <a:ext cx="2895600" cy="91440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rPr>
              <a:t>Andrew Wang</a:t>
            </a:r>
          </a:p>
          <a:p>
            <a:pPr algn="ctr"/>
            <a:r>
              <a:rPr lang="en-US" dirty="0">
                <a:latin typeface="Arial" pitchFamily="-65" charset="0"/>
                <a:ea typeface="ＭＳ Ｐゴシック" pitchFamily="-65" charset="-128"/>
                <a:cs typeface="ＭＳ Ｐゴシック" pitchFamily="-65" charset="-128"/>
              </a:rPr>
              <a:t>First-Gen</a:t>
            </a: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 name="Rectangle 12">
            <a:extLst>
              <a:ext uri="{FF2B5EF4-FFF2-40B4-BE49-F238E27FC236}">
                <a16:creationId xmlns:a16="http://schemas.microsoft.com/office/drawing/2014/main" id="{79F0592B-A949-253D-F08A-153471BEC42B}"/>
              </a:ext>
            </a:extLst>
          </p:cNvPr>
          <p:cNvSpPr/>
          <p:nvPr/>
        </p:nvSpPr>
        <p:spPr bwMode="auto">
          <a:xfrm>
            <a:off x="6806119" y="4038600"/>
            <a:ext cx="2895600" cy="91440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rPr>
              <a:t>Marcus Johnson</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First-Gen</a:t>
            </a:r>
            <a:endPar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endParaRPr>
          </a:p>
        </p:txBody>
      </p:sp>
      <p:sp>
        <p:nvSpPr>
          <p:cNvPr id="14" name="Rectangle 13">
            <a:extLst>
              <a:ext uri="{FF2B5EF4-FFF2-40B4-BE49-F238E27FC236}">
                <a16:creationId xmlns:a16="http://schemas.microsoft.com/office/drawing/2014/main" id="{7CF57E55-4871-5FEF-FC09-124B67FC7AE6}"/>
              </a:ext>
            </a:extLst>
          </p:cNvPr>
          <p:cNvSpPr/>
          <p:nvPr/>
        </p:nvSpPr>
        <p:spPr bwMode="auto">
          <a:xfrm>
            <a:off x="6781800" y="5105400"/>
            <a:ext cx="2895600" cy="91440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rPr>
              <a:t>Julian Rodriguez</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itchFamily="-65" charset="0"/>
                <a:ea typeface="ＭＳ Ｐゴシック" pitchFamily="-65" charset="-128"/>
                <a:cs typeface="ＭＳ Ｐゴシック" pitchFamily="-65" charset="-128"/>
              </a:rPr>
              <a:t>First-Gen</a:t>
            </a:r>
            <a:endParaRPr kumimoji="0" lang="en-US" sz="2400" b="0" i="0" u="none" strike="noStrike" cap="none" normalizeH="0" baseline="0" dirty="0">
              <a:ln>
                <a:noFill/>
              </a:ln>
              <a:effectLst/>
              <a:latin typeface="Arial" pitchFamily="-65" charset="0"/>
              <a:ea typeface="ＭＳ Ｐゴシック" pitchFamily="-65" charset="-128"/>
              <a:cs typeface="ＭＳ Ｐゴシック" pitchFamily="-65" charset="-128"/>
            </a:endParaRPr>
          </a:p>
        </p:txBody>
      </p:sp>
      <p:sp>
        <p:nvSpPr>
          <p:cNvPr id="15" name="TextBox 14">
            <a:extLst>
              <a:ext uri="{FF2B5EF4-FFF2-40B4-BE49-F238E27FC236}">
                <a16:creationId xmlns:a16="http://schemas.microsoft.com/office/drawing/2014/main" id="{B46FC0F8-C8DC-37AD-C327-4F1AF0791D31}"/>
              </a:ext>
            </a:extLst>
          </p:cNvPr>
          <p:cNvSpPr txBox="1"/>
          <p:nvPr/>
        </p:nvSpPr>
        <p:spPr>
          <a:xfrm>
            <a:off x="1524000" y="2131367"/>
            <a:ext cx="1371600" cy="461665"/>
          </a:xfrm>
          <a:prstGeom prst="rect">
            <a:avLst/>
          </a:prstGeom>
          <a:noFill/>
        </p:spPr>
        <p:txBody>
          <a:bodyPr wrap="square" rtlCol="0">
            <a:spAutoFit/>
          </a:bodyPr>
          <a:lstStyle/>
          <a:p>
            <a:r>
              <a:rPr lang="en-US" b="1" dirty="0"/>
              <a:t>White</a:t>
            </a:r>
          </a:p>
        </p:txBody>
      </p:sp>
      <p:sp>
        <p:nvSpPr>
          <p:cNvPr id="16" name="TextBox 15">
            <a:extLst>
              <a:ext uri="{FF2B5EF4-FFF2-40B4-BE49-F238E27FC236}">
                <a16:creationId xmlns:a16="http://schemas.microsoft.com/office/drawing/2014/main" id="{ED2D4783-799B-2600-8928-064FF19902F1}"/>
              </a:ext>
            </a:extLst>
          </p:cNvPr>
          <p:cNvSpPr txBox="1"/>
          <p:nvPr/>
        </p:nvSpPr>
        <p:spPr>
          <a:xfrm>
            <a:off x="1524000" y="3198166"/>
            <a:ext cx="1371600" cy="461665"/>
          </a:xfrm>
          <a:prstGeom prst="rect">
            <a:avLst/>
          </a:prstGeom>
          <a:noFill/>
        </p:spPr>
        <p:txBody>
          <a:bodyPr wrap="square" rtlCol="0">
            <a:spAutoFit/>
          </a:bodyPr>
          <a:lstStyle/>
          <a:p>
            <a:r>
              <a:rPr lang="en-US" b="1" dirty="0"/>
              <a:t>Asian</a:t>
            </a:r>
          </a:p>
        </p:txBody>
      </p:sp>
      <p:sp>
        <p:nvSpPr>
          <p:cNvPr id="17" name="TextBox 16">
            <a:extLst>
              <a:ext uri="{FF2B5EF4-FFF2-40B4-BE49-F238E27FC236}">
                <a16:creationId xmlns:a16="http://schemas.microsoft.com/office/drawing/2014/main" id="{3B9EBF4E-B672-7D09-DAEB-624680DC9606}"/>
              </a:ext>
            </a:extLst>
          </p:cNvPr>
          <p:cNvSpPr txBox="1"/>
          <p:nvPr/>
        </p:nvSpPr>
        <p:spPr>
          <a:xfrm>
            <a:off x="1524000" y="4264965"/>
            <a:ext cx="1371600" cy="461665"/>
          </a:xfrm>
          <a:prstGeom prst="rect">
            <a:avLst/>
          </a:prstGeom>
          <a:noFill/>
        </p:spPr>
        <p:txBody>
          <a:bodyPr wrap="square" rtlCol="0">
            <a:spAutoFit/>
          </a:bodyPr>
          <a:lstStyle/>
          <a:p>
            <a:r>
              <a:rPr lang="en-US" b="1" dirty="0"/>
              <a:t>Black</a:t>
            </a:r>
          </a:p>
        </p:txBody>
      </p:sp>
      <p:sp>
        <p:nvSpPr>
          <p:cNvPr id="18" name="TextBox 17">
            <a:extLst>
              <a:ext uri="{FF2B5EF4-FFF2-40B4-BE49-F238E27FC236}">
                <a16:creationId xmlns:a16="http://schemas.microsoft.com/office/drawing/2014/main" id="{F4B58DA2-66F5-0909-D7D2-3B6E52686DDE}"/>
              </a:ext>
            </a:extLst>
          </p:cNvPr>
          <p:cNvSpPr txBox="1"/>
          <p:nvPr/>
        </p:nvSpPr>
        <p:spPr>
          <a:xfrm>
            <a:off x="1524000" y="5331767"/>
            <a:ext cx="1371600" cy="461665"/>
          </a:xfrm>
          <a:prstGeom prst="rect">
            <a:avLst/>
          </a:prstGeom>
          <a:noFill/>
        </p:spPr>
        <p:txBody>
          <a:bodyPr wrap="square" rtlCol="0">
            <a:spAutoFit/>
          </a:bodyPr>
          <a:lstStyle/>
          <a:p>
            <a:r>
              <a:rPr lang="en-US" b="1" dirty="0"/>
              <a:t>Latino</a:t>
            </a:r>
          </a:p>
        </p:txBody>
      </p:sp>
      <p:sp>
        <p:nvSpPr>
          <p:cNvPr id="19" name="TextBox 18">
            <a:extLst>
              <a:ext uri="{FF2B5EF4-FFF2-40B4-BE49-F238E27FC236}">
                <a16:creationId xmlns:a16="http://schemas.microsoft.com/office/drawing/2014/main" id="{E5824608-B01A-B171-2051-23E0FAFD0986}"/>
              </a:ext>
            </a:extLst>
          </p:cNvPr>
          <p:cNvSpPr txBox="1"/>
          <p:nvPr/>
        </p:nvSpPr>
        <p:spPr>
          <a:xfrm>
            <a:off x="3886200" y="1255067"/>
            <a:ext cx="1371600" cy="461665"/>
          </a:xfrm>
          <a:prstGeom prst="rect">
            <a:avLst/>
          </a:prstGeom>
          <a:noFill/>
        </p:spPr>
        <p:txBody>
          <a:bodyPr wrap="square" rtlCol="0">
            <a:spAutoFit/>
          </a:bodyPr>
          <a:lstStyle/>
          <a:p>
            <a:r>
              <a:rPr lang="en-US" b="1" dirty="0"/>
              <a:t>Control</a:t>
            </a:r>
          </a:p>
        </p:txBody>
      </p:sp>
      <p:sp>
        <p:nvSpPr>
          <p:cNvPr id="20" name="TextBox 19">
            <a:extLst>
              <a:ext uri="{FF2B5EF4-FFF2-40B4-BE49-F238E27FC236}">
                <a16:creationId xmlns:a16="http://schemas.microsoft.com/office/drawing/2014/main" id="{133D7D6D-1DE7-A0E9-040B-8767B95B8431}"/>
              </a:ext>
            </a:extLst>
          </p:cNvPr>
          <p:cNvSpPr txBox="1"/>
          <p:nvPr/>
        </p:nvSpPr>
        <p:spPr>
          <a:xfrm>
            <a:off x="7353300" y="1255067"/>
            <a:ext cx="1752600" cy="461665"/>
          </a:xfrm>
          <a:prstGeom prst="rect">
            <a:avLst/>
          </a:prstGeom>
          <a:noFill/>
        </p:spPr>
        <p:txBody>
          <a:bodyPr wrap="square" rtlCol="0">
            <a:spAutoFit/>
          </a:bodyPr>
          <a:lstStyle/>
          <a:p>
            <a:pPr algn="ctr"/>
            <a:r>
              <a:rPr lang="en-US" b="1" dirty="0"/>
              <a:t>First-Gen</a:t>
            </a:r>
          </a:p>
        </p:txBody>
      </p:sp>
    </p:spTree>
    <p:extLst>
      <p:ext uri="{BB962C8B-B14F-4D97-AF65-F5344CB8AC3E}">
        <p14:creationId xmlns:p14="http://schemas.microsoft.com/office/powerpoint/2010/main" val="72483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7EAF-00F5-1E97-FEFF-48ABB3F489EE}"/>
              </a:ext>
            </a:extLst>
          </p:cNvPr>
          <p:cNvSpPr>
            <a:spLocks noGrp="1"/>
          </p:cNvSpPr>
          <p:nvPr>
            <p:ph type="title"/>
          </p:nvPr>
        </p:nvSpPr>
        <p:spPr/>
        <p:txBody>
          <a:bodyPr/>
          <a:lstStyle/>
          <a:p>
            <a:r>
              <a:rPr lang="en-US" dirty="0"/>
              <a:t>EXP 2 Unpaid Internship Scenario</a:t>
            </a:r>
          </a:p>
        </p:txBody>
      </p:sp>
      <p:sp>
        <p:nvSpPr>
          <p:cNvPr id="3" name="Content Placeholder 2">
            <a:extLst>
              <a:ext uri="{FF2B5EF4-FFF2-40B4-BE49-F238E27FC236}">
                <a16:creationId xmlns:a16="http://schemas.microsoft.com/office/drawing/2014/main" id="{0DA48AE2-4115-AAAC-8C37-411BC00D7623}"/>
              </a:ext>
            </a:extLst>
          </p:cNvPr>
          <p:cNvSpPr>
            <a:spLocks noGrp="1"/>
          </p:cNvSpPr>
          <p:nvPr>
            <p:ph idx="1"/>
          </p:nvPr>
        </p:nvSpPr>
        <p:spPr/>
        <p:txBody>
          <a:bodyPr/>
          <a:lstStyle/>
          <a:p>
            <a:r>
              <a:rPr lang="en-US" dirty="0">
                <a:latin typeface="Palatino" pitchFamily="2" charset="77"/>
                <a:ea typeface="Palatino" pitchFamily="2" charset="77"/>
              </a:rPr>
              <a:t>Imagine leaving your job to join a growing startup “Chomp”… You were hired Chomp’s business development director…You will play a critical role in getting the startup off the ground.</a:t>
            </a:r>
          </a:p>
          <a:p>
            <a:r>
              <a:rPr lang="en-US" dirty="0">
                <a:latin typeface="Palatino" pitchFamily="2" charset="77"/>
                <a:ea typeface="Palatino" pitchFamily="2" charset="77"/>
              </a:rPr>
              <a:t>Like most startups, your company faces a range of challenges. The most pressing one is operating on a limited pool of financial resources and head count restrictions from your investors. Consequently, the startup has been finding it difficult to hire top talent and </a:t>
            </a:r>
            <a:r>
              <a:rPr lang="en-US" u="sng" dirty="0">
                <a:solidFill>
                  <a:srgbClr val="C00000"/>
                </a:solidFill>
                <a:latin typeface="Palatino" pitchFamily="2" charset="77"/>
                <a:ea typeface="Palatino" pitchFamily="2" charset="77"/>
              </a:rPr>
              <a:t>complete important deliverables on time</a:t>
            </a:r>
            <a:r>
              <a:rPr lang="en-US" dirty="0">
                <a:latin typeface="Palatino" pitchFamily="2" charset="77"/>
                <a:ea typeface="Palatino" pitchFamily="2" charset="77"/>
              </a:rPr>
              <a:t>. You often compete with larger companies that can offer higher salaries and more benefits.</a:t>
            </a:r>
          </a:p>
          <a:p>
            <a:r>
              <a:rPr lang="en-US" dirty="0">
                <a:latin typeface="Palatino" pitchFamily="2" charset="77"/>
                <a:ea typeface="Palatino" pitchFamily="2" charset="77"/>
              </a:rPr>
              <a:t>In the early stages of a startup, everyone often needs to make sacrifices. They may need to work long hours </a:t>
            </a:r>
            <a:r>
              <a:rPr lang="en-US" u="sng" dirty="0">
                <a:solidFill>
                  <a:srgbClr val="C00000"/>
                </a:solidFill>
                <a:latin typeface="Palatino" pitchFamily="2" charset="77"/>
                <a:ea typeface="Palatino" pitchFamily="2" charset="77"/>
              </a:rPr>
              <a:t>and take on many company responsibilities</a:t>
            </a:r>
            <a:r>
              <a:rPr lang="en-US" dirty="0">
                <a:latin typeface="Palatino" pitchFamily="2" charset="77"/>
                <a:ea typeface="Palatino" pitchFamily="2" charset="77"/>
              </a:rPr>
              <a:t>. However, you believe that with hard work and the right strategies, the potential rewards for you, your team and society are vast.</a:t>
            </a:r>
          </a:p>
          <a:p>
            <a:endParaRPr lang="en-US" dirty="0"/>
          </a:p>
        </p:txBody>
      </p:sp>
    </p:spTree>
    <p:extLst>
      <p:ext uri="{BB962C8B-B14F-4D97-AF65-F5344CB8AC3E}">
        <p14:creationId xmlns:p14="http://schemas.microsoft.com/office/powerpoint/2010/main" val="26146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7EAF-00F5-1E97-FEFF-48ABB3F489EE}"/>
              </a:ext>
            </a:extLst>
          </p:cNvPr>
          <p:cNvSpPr>
            <a:spLocks noGrp="1"/>
          </p:cNvSpPr>
          <p:nvPr>
            <p:ph type="title"/>
          </p:nvPr>
        </p:nvSpPr>
        <p:spPr/>
        <p:txBody>
          <a:bodyPr/>
          <a:lstStyle/>
          <a:p>
            <a:r>
              <a:rPr lang="en-US" dirty="0"/>
              <a:t>EXP 2 Unpaid Internship Scenario</a:t>
            </a:r>
          </a:p>
        </p:txBody>
      </p:sp>
      <p:sp>
        <p:nvSpPr>
          <p:cNvPr id="3" name="Content Placeholder 2">
            <a:extLst>
              <a:ext uri="{FF2B5EF4-FFF2-40B4-BE49-F238E27FC236}">
                <a16:creationId xmlns:a16="http://schemas.microsoft.com/office/drawing/2014/main" id="{0DA48AE2-4115-AAAC-8C37-411BC00D7623}"/>
              </a:ext>
            </a:extLst>
          </p:cNvPr>
          <p:cNvSpPr>
            <a:spLocks noGrp="1"/>
          </p:cNvSpPr>
          <p:nvPr>
            <p:ph idx="1"/>
          </p:nvPr>
        </p:nvSpPr>
        <p:spPr/>
        <p:txBody>
          <a:bodyPr/>
          <a:lstStyle/>
          <a:p>
            <a:r>
              <a:rPr lang="en-US" dirty="0">
                <a:latin typeface="Palatino" pitchFamily="2" charset="77"/>
                <a:ea typeface="Palatino" pitchFamily="2" charset="77"/>
              </a:rPr>
              <a:t>Today, you will evaluate the internship application materials from one candidate. This candidate has confirmed that he is </a:t>
            </a:r>
            <a:r>
              <a:rPr lang="en-US" u="sng" dirty="0">
                <a:solidFill>
                  <a:srgbClr val="00B050"/>
                </a:solidFill>
                <a:latin typeface="Palatino" pitchFamily="2" charset="77"/>
                <a:ea typeface="Palatino" pitchFamily="2" charset="77"/>
              </a:rPr>
              <a:t>aware the internship is unpaid</a:t>
            </a:r>
            <a:r>
              <a:rPr lang="en-US" dirty="0">
                <a:latin typeface="Palatino" pitchFamily="2" charset="77"/>
                <a:ea typeface="Palatino" pitchFamily="2" charset="77"/>
              </a:rPr>
              <a:t>.</a:t>
            </a:r>
          </a:p>
          <a:p>
            <a:r>
              <a:rPr lang="en-US" dirty="0">
                <a:latin typeface="Palatino" pitchFamily="2" charset="77"/>
                <a:ea typeface="Palatino" pitchFamily="2" charset="77"/>
              </a:rPr>
              <a:t>You have found that even for unpaid internships, it’s important to be thoughtful about who to bring into Chomp. Candidates who are not adaptive, resourceful, collaborative, or passionate about making positive social impact often do not fully engage in the experience. So, although this is an unpaid internship, you should bring in candidates only if they could be a </a:t>
            </a:r>
            <a:r>
              <a:rPr lang="en-US" u="sng" dirty="0">
                <a:solidFill>
                  <a:srgbClr val="C00000"/>
                </a:solidFill>
                <a:latin typeface="Palatino" pitchFamily="2" charset="77"/>
                <a:ea typeface="Palatino" pitchFamily="2" charset="77"/>
              </a:rPr>
              <a:t>good fit with the needs of the company</a:t>
            </a:r>
            <a:r>
              <a:rPr lang="en-US" dirty="0">
                <a:latin typeface="Palatino" pitchFamily="2" charset="77"/>
                <a:ea typeface="Palatino" pitchFamily="2" charset="77"/>
              </a:rPr>
              <a:t>. Please click next to see the person’s resume and application materials.</a:t>
            </a:r>
          </a:p>
          <a:p>
            <a:endParaRPr lang="en-US" dirty="0">
              <a:latin typeface="Palatino" pitchFamily="2" charset="77"/>
              <a:ea typeface="Palatino" pitchFamily="2" charset="77"/>
            </a:endParaRPr>
          </a:p>
          <a:p>
            <a:endParaRPr lang="en-US" dirty="0"/>
          </a:p>
        </p:txBody>
      </p:sp>
    </p:spTree>
    <p:extLst>
      <p:ext uri="{BB962C8B-B14F-4D97-AF65-F5344CB8AC3E}">
        <p14:creationId xmlns:p14="http://schemas.microsoft.com/office/powerpoint/2010/main" val="366588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CDD2-473C-4F67-D9D8-A980DAD95AD2}"/>
              </a:ext>
            </a:extLst>
          </p:cNvPr>
          <p:cNvSpPr>
            <a:spLocks noGrp="1"/>
          </p:cNvSpPr>
          <p:nvPr>
            <p:ph type="title"/>
          </p:nvPr>
        </p:nvSpPr>
        <p:spPr/>
        <p:txBody>
          <a:bodyPr/>
          <a:lstStyle/>
          <a:p>
            <a:r>
              <a:rPr lang="en-US" dirty="0"/>
              <a:t>EXP 2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A169DB-53F2-B04B-56A7-ECE818CFCD30}"/>
                  </a:ext>
                </a:extLst>
              </p:cNvPr>
              <p:cNvSpPr>
                <a:spLocks noGrp="1"/>
              </p:cNvSpPr>
              <p:nvPr>
                <p:ph idx="1"/>
              </p:nvPr>
            </p:nvSpPr>
            <p:spPr/>
            <p:txBody>
              <a:bodyPr/>
              <a:lstStyle/>
              <a:p>
                <a:r>
                  <a:rPr lang="en-US" dirty="0"/>
                  <a:t>Perception of the candidate as a hero (3 items; </a:t>
                </a:r>
                <a14:m>
                  <m:oMath xmlns:m="http://schemas.openxmlformats.org/officeDocument/2006/math">
                    <m:r>
                      <a:rPr lang="en-US" i="1" dirty="0">
                        <a:latin typeface="Cambria Math" panose="02040503050406030204" pitchFamily="18" charset="0"/>
                        <a:ea typeface="Cambria Math" panose="02040503050406030204" pitchFamily="18" charset="0"/>
                      </a:rPr>
                      <m:t>𝛼</m:t>
                    </m:r>
                  </m:oMath>
                </a14:m>
                <a:r>
                  <a:rPr lang="en-US" dirty="0"/>
                  <a:t> = .96; Kinsella et al., 2015)</a:t>
                </a:r>
              </a:p>
              <a:p>
                <a:pPr lvl="1"/>
                <a:r>
                  <a:rPr lang="en-US" i="1" dirty="0">
                    <a:latin typeface="Palatino" pitchFamily="2" charset="77"/>
                    <a:ea typeface="Palatino" pitchFamily="2" charset="77"/>
                  </a:rPr>
                  <a:t>“I would consider this candidate a true hero in our society;” “this candidate is likely to be seen as a hero in our society;” “most would agree that this candidate is a hero in our society.”</a:t>
                </a:r>
              </a:p>
              <a:p>
                <a:r>
                  <a:rPr lang="en-US" dirty="0"/>
                  <a:t>Heroic Qualities (13 items; </a:t>
                </a:r>
                <a14:m>
                  <m:oMath xmlns:m="http://schemas.openxmlformats.org/officeDocument/2006/math">
                    <m:r>
                      <a:rPr lang="en-US" i="1" dirty="0" smtClean="0">
                        <a:latin typeface="Cambria Math" panose="02040503050406030204" pitchFamily="18" charset="0"/>
                        <a:ea typeface="Cambria Math" panose="02040503050406030204" pitchFamily="18" charset="0"/>
                      </a:rPr>
                      <m:t>𝛼</m:t>
                    </m:r>
                  </m:oMath>
                </a14:m>
                <a:r>
                  <a:rPr lang="en-US" dirty="0"/>
                  <a:t> = .93; Kinsella et al., 2015)</a:t>
                </a:r>
              </a:p>
              <a:p>
                <a:pPr lvl="1"/>
                <a:r>
                  <a:rPr lang="en-US" i="1" dirty="0">
                    <a:latin typeface="Palatino" pitchFamily="2" charset="77"/>
                    <a:ea typeface="Palatino" pitchFamily="2" charset="77"/>
                  </a:rPr>
                  <a:t>“brave,” “moral,” “courageous,” “protecting,” “with conviction,” “honest,” “altruistic,” “self-sacrificing,” “selfless,” “determined,” “the type who would save others,” “inspiring,” “helpful”</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A6A169DB-53F2-B04B-56A7-ECE818CFCD30}"/>
                  </a:ext>
                </a:extLst>
              </p:cNvPr>
              <p:cNvSpPr>
                <a:spLocks noGrp="1" noRot="1" noChangeAspect="1" noMove="1" noResize="1" noEditPoints="1" noAdjustHandles="1" noChangeArrowheads="1" noChangeShapeType="1" noTextEdit="1"/>
              </p:cNvSpPr>
              <p:nvPr>
                <p:ph idx="1"/>
              </p:nvPr>
            </p:nvSpPr>
            <p:spPr>
              <a:blipFill>
                <a:blip r:embed="rId2"/>
                <a:stretch>
                  <a:fillRect l="-809" t="-1312" r="-1387"/>
                </a:stretch>
              </a:blipFill>
            </p:spPr>
            <p:txBody>
              <a:bodyPr/>
              <a:lstStyle/>
              <a:p>
                <a:r>
                  <a:rPr lang="en-US">
                    <a:noFill/>
                  </a:rPr>
                  <a:t> </a:t>
                </a:r>
              </a:p>
            </p:txBody>
          </p:sp>
        </mc:Fallback>
      </mc:AlternateContent>
    </p:spTree>
    <p:extLst>
      <p:ext uri="{BB962C8B-B14F-4D97-AF65-F5344CB8AC3E}">
        <p14:creationId xmlns:p14="http://schemas.microsoft.com/office/powerpoint/2010/main" val="1284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CDD2-473C-4F67-D9D8-A980DAD95AD2}"/>
              </a:ext>
            </a:extLst>
          </p:cNvPr>
          <p:cNvSpPr>
            <a:spLocks noGrp="1"/>
          </p:cNvSpPr>
          <p:nvPr>
            <p:ph type="title"/>
          </p:nvPr>
        </p:nvSpPr>
        <p:spPr/>
        <p:txBody>
          <a:bodyPr/>
          <a:lstStyle/>
          <a:p>
            <a:r>
              <a:rPr lang="en-US" dirty="0"/>
              <a:t>EXP 2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A169DB-53F2-B04B-56A7-ECE818CFCD30}"/>
                  </a:ext>
                </a:extLst>
              </p:cNvPr>
              <p:cNvSpPr>
                <a:spLocks noGrp="1"/>
              </p:cNvSpPr>
              <p:nvPr>
                <p:ph idx="1"/>
              </p:nvPr>
            </p:nvSpPr>
            <p:spPr/>
            <p:txBody>
              <a:bodyPr/>
              <a:lstStyle/>
              <a:p>
                <a:r>
                  <a:rPr lang="en-US" dirty="0"/>
                  <a:t>Candidate’s life as resembling a hero’s journey (7 subscales, 21 items; </a:t>
                </a:r>
                <a14:m>
                  <m:oMath xmlns:m="http://schemas.openxmlformats.org/officeDocument/2006/math">
                    <m:r>
                      <a:rPr lang="en-US" i="1" dirty="0" smtClean="0">
                        <a:latin typeface="Cambria Math" panose="02040503050406030204" pitchFamily="18" charset="0"/>
                        <a:ea typeface="Cambria Math" panose="02040503050406030204" pitchFamily="18" charset="0"/>
                      </a:rPr>
                      <m:t>𝛼</m:t>
                    </m:r>
                  </m:oMath>
                </a14:m>
                <a:r>
                  <a:rPr lang="en-US" dirty="0"/>
                  <a:t> = .94; Rogers et al., 2023)</a:t>
                </a:r>
              </a:p>
              <a:p>
                <a:pPr lvl="1"/>
                <a:r>
                  <a:rPr lang="en-US" i="1" dirty="0">
                    <a:latin typeface="Palatino" pitchFamily="2" charset="77"/>
                    <a:ea typeface="Palatino" pitchFamily="2" charset="77"/>
                  </a:rPr>
                  <a:t>“This candidate’s life journey seems like a plot in a novel or story”</a:t>
                </a:r>
              </a:p>
              <a:p>
                <a:pPr lvl="1"/>
                <a:r>
                  <a:rPr lang="en-US" i="1" dirty="0">
                    <a:latin typeface="Palatino" pitchFamily="2" charset="77"/>
                    <a:ea typeface="Palatino" pitchFamily="2" charset="77"/>
                  </a:rPr>
                  <a:t>“This candidate’s life has been full of change.”</a:t>
                </a:r>
              </a:p>
              <a:p>
                <a:pPr lvl="1"/>
                <a:r>
                  <a:rPr lang="en-US" i="1" dirty="0">
                    <a:latin typeface="Palatino" pitchFamily="2" charset="77"/>
                    <a:ea typeface="Palatino" pitchFamily="2" charset="77"/>
                  </a:rPr>
                  <a:t>“This candidate has a purposeful mission in life.”</a:t>
                </a:r>
              </a:p>
              <a:p>
                <a:pPr lvl="1"/>
                <a:r>
                  <a:rPr lang="en-US" i="1" dirty="0">
                    <a:latin typeface="Palatino" pitchFamily="2" charset="77"/>
                    <a:ea typeface="Palatino" pitchFamily="2" charset="77"/>
                  </a:rPr>
                  <a:t>“This candidate has a community that supports him.”</a:t>
                </a:r>
              </a:p>
              <a:p>
                <a:pPr lvl="1"/>
                <a:r>
                  <a:rPr lang="en-US" i="1" dirty="0">
                    <a:latin typeface="Palatino" pitchFamily="2" charset="77"/>
                    <a:ea typeface="Palatino" pitchFamily="2" charset="77"/>
                  </a:rPr>
                  <a:t>“This candidate had to overcome obstacles in his life.”</a:t>
                </a:r>
              </a:p>
              <a:p>
                <a:pPr lvl="1"/>
                <a:r>
                  <a:rPr lang="en-US" i="1" dirty="0">
                    <a:latin typeface="Palatino" pitchFamily="2" charset="77"/>
                    <a:ea typeface="Palatino" pitchFamily="2" charset="77"/>
                  </a:rPr>
                  <a:t>“This candidate had to learn directly from experiences.”</a:t>
                </a:r>
              </a:p>
              <a:p>
                <a:pPr lvl="1"/>
                <a:r>
                  <a:rPr lang="en-US" i="1" dirty="0">
                    <a:latin typeface="Palatino" pitchFamily="2" charset="77"/>
                    <a:ea typeface="Palatino" pitchFamily="2" charset="77"/>
                  </a:rPr>
                  <a:t>“This candidate seems like a person whose story others will remember.”</a:t>
                </a:r>
              </a:p>
              <a:p>
                <a:pPr marL="57147" indent="0">
                  <a:buNone/>
                </a:pPr>
                <a:r>
                  <a:rPr lang="en-US" b="1" dirty="0">
                    <a:ea typeface="Palatino" pitchFamily="2" charset="77"/>
                  </a:rPr>
                  <a:t>Three measures standardized and aggregated.</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A6A169DB-53F2-B04B-56A7-ECE818CFCD30}"/>
                  </a:ext>
                </a:extLst>
              </p:cNvPr>
              <p:cNvSpPr>
                <a:spLocks noGrp="1" noRot="1" noChangeAspect="1" noMove="1" noResize="1" noEditPoints="1" noAdjustHandles="1" noChangeArrowheads="1" noChangeShapeType="1" noTextEdit="1"/>
              </p:cNvSpPr>
              <p:nvPr>
                <p:ph idx="1"/>
              </p:nvPr>
            </p:nvSpPr>
            <p:spPr>
              <a:blipFill>
                <a:blip r:embed="rId2"/>
                <a:stretch>
                  <a:fillRect l="-809" t="-1312"/>
                </a:stretch>
              </a:blipFill>
            </p:spPr>
            <p:txBody>
              <a:bodyPr/>
              <a:lstStyle/>
              <a:p>
                <a:r>
                  <a:rPr lang="en-US">
                    <a:noFill/>
                  </a:rPr>
                  <a:t> </a:t>
                </a:r>
              </a:p>
            </p:txBody>
          </p:sp>
        </mc:Fallback>
      </mc:AlternateContent>
    </p:spTree>
    <p:extLst>
      <p:ext uri="{BB962C8B-B14F-4D97-AF65-F5344CB8AC3E}">
        <p14:creationId xmlns:p14="http://schemas.microsoft.com/office/powerpoint/2010/main" val="379980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CDD2-473C-4F67-D9D8-A980DAD95AD2}"/>
              </a:ext>
            </a:extLst>
          </p:cNvPr>
          <p:cNvSpPr>
            <a:spLocks noGrp="1"/>
          </p:cNvSpPr>
          <p:nvPr>
            <p:ph type="title"/>
          </p:nvPr>
        </p:nvSpPr>
        <p:spPr/>
        <p:txBody>
          <a:bodyPr/>
          <a:lstStyle/>
          <a:p>
            <a:r>
              <a:rPr lang="en-US" dirty="0"/>
              <a:t>EXP 2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A169DB-53F2-B04B-56A7-ECE818CFCD30}"/>
                  </a:ext>
                </a:extLst>
              </p:cNvPr>
              <p:cNvSpPr>
                <a:spLocks noGrp="1"/>
              </p:cNvSpPr>
              <p:nvPr>
                <p:ph idx="1"/>
              </p:nvPr>
            </p:nvSpPr>
            <p:spPr/>
            <p:txBody>
              <a:bodyPr/>
              <a:lstStyle/>
              <a:p>
                <a:r>
                  <a:rPr lang="en-US"/>
                  <a:t>Competence </a:t>
                </a:r>
                <a:r>
                  <a:rPr lang="en-US" dirty="0"/>
                  <a:t>(5 items; </a:t>
                </a:r>
                <a14:m>
                  <m:oMath xmlns:m="http://schemas.openxmlformats.org/officeDocument/2006/math">
                    <m:r>
                      <a:rPr lang="en-US" i="1" dirty="0" smtClean="0">
                        <a:latin typeface="Cambria Math" panose="02040503050406030204" pitchFamily="18" charset="0"/>
                        <a:ea typeface="Cambria Math" panose="02040503050406030204" pitchFamily="18" charset="0"/>
                      </a:rPr>
                      <m:t>𝛼</m:t>
                    </m:r>
                  </m:oMath>
                </a14:m>
                <a:r>
                  <a:rPr lang="en-US" dirty="0"/>
                  <a:t> = .91; Fiske et al., 2007)</a:t>
                </a:r>
              </a:p>
              <a:p>
                <a:pPr lvl="1"/>
                <a:r>
                  <a:rPr lang="en-US" i="1" dirty="0">
                    <a:latin typeface="Palatino" pitchFamily="2" charset="77"/>
                    <a:ea typeface="Palatino" pitchFamily="2" charset="77"/>
                  </a:rPr>
                  <a:t>"competent," "skilled," "knowledgeable," "qualified," "has the appropriate expertise”</a:t>
                </a:r>
              </a:p>
              <a:p>
                <a:r>
                  <a:rPr lang="en-US" dirty="0"/>
                  <a:t>Exploitation Intention (2 items; </a:t>
                </a:r>
                <a14:m>
                  <m:oMath xmlns:m="http://schemas.openxmlformats.org/officeDocument/2006/math">
                    <m:r>
                      <a:rPr lang="en-US" i="1" dirty="0" smtClean="0">
                        <a:latin typeface="Cambria Math" panose="02040503050406030204" pitchFamily="18" charset="0"/>
                        <a:ea typeface="Cambria Math" panose="02040503050406030204" pitchFamily="18" charset="0"/>
                      </a:rPr>
                      <m:t>𝛼</m:t>
                    </m:r>
                  </m:oMath>
                </a14:m>
                <a:r>
                  <a:rPr lang="en-US" dirty="0"/>
                  <a:t> = .95)</a:t>
                </a:r>
              </a:p>
              <a:p>
                <a:pPr lvl="1"/>
                <a:r>
                  <a:rPr lang="en-US" i="1" dirty="0">
                    <a:latin typeface="Palatino" pitchFamily="2" charset="77"/>
                    <a:ea typeface="Palatino" pitchFamily="2" charset="77"/>
                  </a:rPr>
                  <a:t>“This candidate would be a good fit for Chomp;” “I would hire this candidate for the unpaid internship position at Chomp.”</a:t>
                </a:r>
                <a:endParaRPr lang="en-US" dirty="0"/>
              </a:p>
              <a:p>
                <a:endParaRPr lang="en-US" dirty="0"/>
              </a:p>
            </p:txBody>
          </p:sp>
        </mc:Choice>
        <mc:Fallback xmlns="">
          <p:sp>
            <p:nvSpPr>
              <p:cNvPr id="3" name="Content Placeholder 2">
                <a:extLst>
                  <a:ext uri="{FF2B5EF4-FFF2-40B4-BE49-F238E27FC236}">
                    <a16:creationId xmlns:a16="http://schemas.microsoft.com/office/drawing/2014/main" id="{A6A169DB-53F2-B04B-56A7-ECE818CFCD30}"/>
                  </a:ext>
                </a:extLst>
              </p:cNvPr>
              <p:cNvSpPr>
                <a:spLocks noGrp="1" noRot="1" noChangeAspect="1" noMove="1" noResize="1" noEditPoints="1" noAdjustHandles="1" noChangeArrowheads="1" noChangeShapeType="1" noTextEdit="1"/>
              </p:cNvSpPr>
              <p:nvPr>
                <p:ph idx="1"/>
              </p:nvPr>
            </p:nvSpPr>
            <p:spPr>
              <a:blipFill>
                <a:blip r:embed="rId2"/>
                <a:stretch>
                  <a:fillRect l="-809" t="-1312"/>
                </a:stretch>
              </a:blipFill>
            </p:spPr>
            <p:txBody>
              <a:bodyPr/>
              <a:lstStyle/>
              <a:p>
                <a:r>
                  <a:rPr lang="en-US">
                    <a:noFill/>
                  </a:rPr>
                  <a:t> </a:t>
                </a:r>
              </a:p>
            </p:txBody>
          </p:sp>
        </mc:Fallback>
      </mc:AlternateContent>
    </p:spTree>
    <p:extLst>
      <p:ext uri="{BB962C8B-B14F-4D97-AF65-F5344CB8AC3E}">
        <p14:creationId xmlns:p14="http://schemas.microsoft.com/office/powerpoint/2010/main" val="123896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CDD2-473C-4F67-D9D8-A980DAD95AD2}"/>
              </a:ext>
            </a:extLst>
          </p:cNvPr>
          <p:cNvSpPr>
            <a:spLocks noGrp="1"/>
          </p:cNvSpPr>
          <p:nvPr>
            <p:ph type="title"/>
          </p:nvPr>
        </p:nvSpPr>
        <p:spPr/>
        <p:txBody>
          <a:bodyPr/>
          <a:lstStyle/>
          <a:p>
            <a:r>
              <a:rPr lang="en-US" dirty="0"/>
              <a:t>EXP 2 Results</a:t>
            </a:r>
          </a:p>
        </p:txBody>
      </p:sp>
      <p:pic>
        <p:nvPicPr>
          <p:cNvPr id="25" name="Picture 24">
            <a:extLst>
              <a:ext uri="{FF2B5EF4-FFF2-40B4-BE49-F238E27FC236}">
                <a16:creationId xmlns:a16="http://schemas.microsoft.com/office/drawing/2014/main" id="{E49C1312-18F2-EDE1-466D-A9DDAAC916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824" y="2106222"/>
            <a:ext cx="4162624" cy="2973302"/>
          </a:xfrm>
          <a:prstGeom prst="rect">
            <a:avLst/>
          </a:prstGeom>
        </p:spPr>
      </p:pic>
      <p:pic>
        <p:nvPicPr>
          <p:cNvPr id="29" name="Picture 28">
            <a:extLst>
              <a:ext uri="{FF2B5EF4-FFF2-40B4-BE49-F238E27FC236}">
                <a16:creationId xmlns:a16="http://schemas.microsoft.com/office/drawing/2014/main" id="{19A05F58-47E6-A070-8611-02A22BA202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4800" y="2155959"/>
            <a:ext cx="4023360" cy="2873828"/>
          </a:xfrm>
          <a:prstGeom prst="rect">
            <a:avLst/>
          </a:prstGeom>
        </p:spPr>
      </p:pic>
      <p:pic>
        <p:nvPicPr>
          <p:cNvPr id="31" name="Picture 30">
            <a:extLst>
              <a:ext uri="{FF2B5EF4-FFF2-40B4-BE49-F238E27FC236}">
                <a16:creationId xmlns:a16="http://schemas.microsoft.com/office/drawing/2014/main" id="{550F3A92-8ADF-83BB-EEA7-A5840AD8F0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2440" y="2155959"/>
            <a:ext cx="4023360" cy="2873828"/>
          </a:xfrm>
          <a:prstGeom prst="rect">
            <a:avLst/>
          </a:prstGeom>
        </p:spPr>
      </p:pic>
      <p:sp>
        <p:nvSpPr>
          <p:cNvPr id="32" name="TextBox 31">
            <a:extLst>
              <a:ext uri="{FF2B5EF4-FFF2-40B4-BE49-F238E27FC236}">
                <a16:creationId xmlns:a16="http://schemas.microsoft.com/office/drawing/2014/main" id="{024DF212-EE60-FE73-C3B5-5266D35FBD78}"/>
              </a:ext>
            </a:extLst>
          </p:cNvPr>
          <p:cNvSpPr txBox="1"/>
          <p:nvPr/>
        </p:nvSpPr>
        <p:spPr>
          <a:xfrm>
            <a:off x="899080" y="1452562"/>
            <a:ext cx="2855262" cy="461665"/>
          </a:xfrm>
          <a:prstGeom prst="rect">
            <a:avLst/>
          </a:prstGeom>
          <a:noFill/>
        </p:spPr>
        <p:txBody>
          <a:bodyPr wrap="square" rtlCol="0">
            <a:spAutoFit/>
          </a:bodyPr>
          <a:lstStyle/>
          <a:p>
            <a:pPr algn="ctr"/>
            <a:r>
              <a:rPr lang="en-US" b="1" dirty="0"/>
              <a:t>Hero (composite)</a:t>
            </a:r>
          </a:p>
        </p:txBody>
      </p:sp>
      <p:sp>
        <p:nvSpPr>
          <p:cNvPr id="33" name="TextBox 32">
            <a:extLst>
              <a:ext uri="{FF2B5EF4-FFF2-40B4-BE49-F238E27FC236}">
                <a16:creationId xmlns:a16="http://schemas.microsoft.com/office/drawing/2014/main" id="{2B0E31B4-0F09-2F0B-C780-589FD49D8FBE}"/>
              </a:ext>
            </a:extLst>
          </p:cNvPr>
          <p:cNvSpPr txBox="1"/>
          <p:nvPr/>
        </p:nvSpPr>
        <p:spPr>
          <a:xfrm>
            <a:off x="4754840" y="1447800"/>
            <a:ext cx="2971800" cy="461665"/>
          </a:xfrm>
          <a:prstGeom prst="rect">
            <a:avLst/>
          </a:prstGeom>
          <a:noFill/>
        </p:spPr>
        <p:txBody>
          <a:bodyPr wrap="square" rtlCol="0">
            <a:spAutoFit/>
          </a:bodyPr>
          <a:lstStyle/>
          <a:p>
            <a:pPr algn="ctr"/>
            <a:r>
              <a:rPr lang="en-US" b="1" dirty="0"/>
              <a:t>Competence</a:t>
            </a:r>
          </a:p>
        </p:txBody>
      </p:sp>
      <p:sp>
        <p:nvSpPr>
          <p:cNvPr id="34" name="TextBox 33">
            <a:extLst>
              <a:ext uri="{FF2B5EF4-FFF2-40B4-BE49-F238E27FC236}">
                <a16:creationId xmlns:a16="http://schemas.microsoft.com/office/drawing/2014/main" id="{0D55BD92-DC76-DFF2-AD2D-DECDDE1C75D0}"/>
              </a:ext>
            </a:extLst>
          </p:cNvPr>
          <p:cNvSpPr txBox="1"/>
          <p:nvPr/>
        </p:nvSpPr>
        <p:spPr>
          <a:xfrm>
            <a:off x="8610600" y="1447800"/>
            <a:ext cx="2971800" cy="461665"/>
          </a:xfrm>
          <a:prstGeom prst="rect">
            <a:avLst/>
          </a:prstGeom>
          <a:noFill/>
        </p:spPr>
        <p:txBody>
          <a:bodyPr wrap="square" rtlCol="0">
            <a:spAutoFit/>
          </a:bodyPr>
          <a:lstStyle/>
          <a:p>
            <a:pPr algn="ctr"/>
            <a:r>
              <a:rPr lang="en-US" b="1" dirty="0"/>
              <a:t>Exploitation</a:t>
            </a:r>
          </a:p>
        </p:txBody>
      </p:sp>
      <p:sp>
        <p:nvSpPr>
          <p:cNvPr id="35" name="TextBox 34">
            <a:extLst>
              <a:ext uri="{FF2B5EF4-FFF2-40B4-BE49-F238E27FC236}">
                <a16:creationId xmlns:a16="http://schemas.microsoft.com/office/drawing/2014/main" id="{6B1A455F-0314-3A78-568F-FB1C496AA642}"/>
              </a:ext>
            </a:extLst>
          </p:cNvPr>
          <p:cNvSpPr txBox="1"/>
          <p:nvPr/>
        </p:nvSpPr>
        <p:spPr>
          <a:xfrm>
            <a:off x="244282" y="5186469"/>
            <a:ext cx="3868276" cy="646331"/>
          </a:xfrm>
          <a:prstGeom prst="rect">
            <a:avLst/>
          </a:prstGeom>
          <a:noFill/>
        </p:spPr>
        <p:txBody>
          <a:bodyPr wrap="square" rtlCol="0">
            <a:spAutoFit/>
          </a:bodyPr>
          <a:lstStyle/>
          <a:p>
            <a:r>
              <a:rPr lang="en-US" sz="1200" dirty="0">
                <a:solidFill>
                  <a:srgbClr val="000000"/>
                </a:solidFill>
                <a:effectLst/>
                <a:latin typeface="Palatino" pitchFamily="2" charset="77"/>
              </a:rPr>
              <a:t>First-gen: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0.15,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0.03, </a:t>
            </a:r>
            <a:r>
              <a:rPr lang="en-US" sz="1200" i="1" dirty="0">
                <a:solidFill>
                  <a:srgbClr val="000000"/>
                </a:solidFill>
                <a:effectLst/>
                <a:latin typeface="Palatino" pitchFamily="2" charset="77"/>
              </a:rPr>
              <a:t>t</a:t>
            </a:r>
            <a:r>
              <a:rPr lang="en-US" sz="1200" dirty="0">
                <a:solidFill>
                  <a:srgbClr val="000000"/>
                </a:solidFill>
                <a:effectLst/>
                <a:latin typeface="Palatino" pitchFamily="2" charset="77"/>
              </a:rPr>
              <a:t>(1231) = </a:t>
            </a:r>
            <a:r>
              <a:rPr lang="en-US" sz="1200" dirty="0">
                <a:solidFill>
                  <a:srgbClr val="000000"/>
                </a:solidFill>
                <a:latin typeface="Palatino" pitchFamily="2" charset="77"/>
              </a:rPr>
              <a:t>5.34</a:t>
            </a:r>
            <a:r>
              <a:rPr lang="en-US" sz="1200" dirty="0">
                <a:solidFill>
                  <a:srgbClr val="000000"/>
                </a:solidFill>
                <a:effectLst/>
                <a:latin typeface="Palatino" pitchFamily="2" charset="77"/>
              </a:rPr>
              <a:t>,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&lt; .001</a:t>
            </a:r>
          </a:p>
          <a:p>
            <a:r>
              <a:rPr lang="en-US" sz="1200" dirty="0">
                <a:solidFill>
                  <a:srgbClr val="000000"/>
                </a:solidFill>
                <a:effectLst/>
                <a:latin typeface="Palatino" pitchFamily="2" charset="77"/>
              </a:rPr>
              <a:t>URM: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0.08,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0.03, </a:t>
            </a:r>
            <a:r>
              <a:rPr lang="en-US" sz="1200" i="1" dirty="0">
                <a:solidFill>
                  <a:srgbClr val="000000"/>
                </a:solidFill>
                <a:effectLst/>
                <a:latin typeface="Palatino" pitchFamily="2" charset="77"/>
              </a:rPr>
              <a:t>t</a:t>
            </a:r>
            <a:r>
              <a:rPr lang="en-US" sz="1200" dirty="0">
                <a:solidFill>
                  <a:srgbClr val="000000"/>
                </a:solidFill>
                <a:latin typeface="Palatino" pitchFamily="2" charset="77"/>
              </a:rPr>
              <a:t>(1231) </a:t>
            </a:r>
            <a:r>
              <a:rPr lang="en-US" sz="1200" dirty="0">
                <a:solidFill>
                  <a:srgbClr val="000000"/>
                </a:solidFill>
                <a:effectLst/>
                <a:latin typeface="Palatino" pitchFamily="2" charset="77"/>
              </a:rPr>
              <a:t>= </a:t>
            </a:r>
            <a:r>
              <a:rPr lang="en-US" sz="1200" dirty="0">
                <a:solidFill>
                  <a:srgbClr val="000000"/>
                </a:solidFill>
                <a:latin typeface="Palatino" pitchFamily="2" charset="77"/>
              </a:rPr>
              <a:t>2</a:t>
            </a:r>
            <a:r>
              <a:rPr lang="en-US" sz="1200" dirty="0">
                <a:solidFill>
                  <a:srgbClr val="000000"/>
                </a:solidFill>
                <a:effectLst/>
                <a:latin typeface="Palatino" pitchFamily="2" charset="77"/>
              </a:rPr>
              <a:t>.69,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.007</a:t>
            </a:r>
          </a:p>
          <a:p>
            <a:r>
              <a:rPr lang="en-US" sz="1200" dirty="0">
                <a:solidFill>
                  <a:srgbClr val="000000"/>
                </a:solidFill>
                <a:effectLst/>
                <a:latin typeface="Palatino" pitchFamily="2" charset="77"/>
              </a:rPr>
              <a:t>Interaction: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0.01,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0.03, </a:t>
            </a:r>
            <a:r>
              <a:rPr lang="en-US" sz="1200" i="1" dirty="0">
                <a:solidFill>
                  <a:srgbClr val="000000"/>
                </a:solidFill>
                <a:effectLst/>
                <a:latin typeface="Palatino" pitchFamily="2" charset="77"/>
              </a:rPr>
              <a:t>t</a:t>
            </a:r>
            <a:r>
              <a:rPr lang="en-US" sz="1200" dirty="0">
                <a:solidFill>
                  <a:srgbClr val="000000"/>
                </a:solidFill>
                <a:latin typeface="Palatino" pitchFamily="2" charset="77"/>
              </a:rPr>
              <a:t>(1231) </a:t>
            </a:r>
            <a:r>
              <a:rPr lang="en-US" sz="1200" dirty="0">
                <a:solidFill>
                  <a:srgbClr val="000000"/>
                </a:solidFill>
                <a:effectLst/>
                <a:latin typeface="Palatino" pitchFamily="2" charset="77"/>
              </a:rPr>
              <a:t>= </a:t>
            </a:r>
            <a:r>
              <a:rPr lang="en-US" sz="1200" dirty="0">
                <a:solidFill>
                  <a:srgbClr val="000000"/>
                </a:solidFill>
                <a:latin typeface="Palatino" pitchFamily="2" charset="77"/>
              </a:rPr>
              <a:t>0.49,</a:t>
            </a:r>
            <a:r>
              <a:rPr lang="en-US" sz="1200" dirty="0">
                <a:solidFill>
                  <a:srgbClr val="000000"/>
                </a:solidFill>
                <a:effectLst/>
                <a:latin typeface="Palatino" pitchFamily="2" charset="77"/>
              </a:rPr>
              <a:t>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.627</a:t>
            </a:r>
          </a:p>
        </p:txBody>
      </p:sp>
      <p:sp>
        <p:nvSpPr>
          <p:cNvPr id="36" name="TextBox 35">
            <a:extLst>
              <a:ext uri="{FF2B5EF4-FFF2-40B4-BE49-F238E27FC236}">
                <a16:creationId xmlns:a16="http://schemas.microsoft.com/office/drawing/2014/main" id="{90AA4FEB-B2AF-9676-0E4E-9904ACDE0D10}"/>
              </a:ext>
            </a:extLst>
          </p:cNvPr>
          <p:cNvSpPr txBox="1"/>
          <p:nvPr/>
        </p:nvSpPr>
        <p:spPr>
          <a:xfrm>
            <a:off x="4217727" y="5186469"/>
            <a:ext cx="3868276" cy="646331"/>
          </a:xfrm>
          <a:prstGeom prst="rect">
            <a:avLst/>
          </a:prstGeom>
          <a:noFill/>
        </p:spPr>
        <p:txBody>
          <a:bodyPr wrap="square" rtlCol="0">
            <a:spAutoFit/>
          </a:bodyPr>
          <a:lstStyle/>
          <a:p>
            <a:r>
              <a:rPr lang="en-US" sz="1200" dirty="0">
                <a:solidFill>
                  <a:srgbClr val="000000"/>
                </a:solidFill>
                <a:effectLst/>
                <a:latin typeface="Palatino" pitchFamily="2" charset="77"/>
              </a:rPr>
              <a:t>First-gen: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0.08,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0.03, </a:t>
            </a:r>
            <a:r>
              <a:rPr lang="en-US" sz="1200" i="1" dirty="0">
                <a:solidFill>
                  <a:srgbClr val="000000"/>
                </a:solidFill>
                <a:effectLst/>
                <a:latin typeface="Palatino" pitchFamily="2" charset="77"/>
              </a:rPr>
              <a:t>t</a:t>
            </a:r>
            <a:r>
              <a:rPr lang="en-US" sz="1200" dirty="0">
                <a:solidFill>
                  <a:srgbClr val="000000"/>
                </a:solidFill>
                <a:latin typeface="Palatino" pitchFamily="2" charset="77"/>
              </a:rPr>
              <a:t>(1231) </a:t>
            </a:r>
            <a:r>
              <a:rPr lang="en-US" sz="1200" dirty="0">
                <a:solidFill>
                  <a:srgbClr val="000000"/>
                </a:solidFill>
                <a:effectLst/>
                <a:latin typeface="Palatino" pitchFamily="2" charset="77"/>
              </a:rPr>
              <a:t>= </a:t>
            </a:r>
            <a:r>
              <a:rPr lang="en-US" sz="1200" dirty="0">
                <a:solidFill>
                  <a:srgbClr val="000000"/>
                </a:solidFill>
                <a:latin typeface="Palatino" pitchFamily="2" charset="77"/>
              </a:rPr>
              <a:t>2.41</a:t>
            </a:r>
            <a:r>
              <a:rPr lang="en-US" sz="1200" dirty="0">
                <a:solidFill>
                  <a:srgbClr val="000000"/>
                </a:solidFill>
                <a:effectLst/>
                <a:latin typeface="Palatino" pitchFamily="2" charset="77"/>
              </a:rPr>
              <a:t>,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.016</a:t>
            </a:r>
          </a:p>
          <a:p>
            <a:r>
              <a:rPr lang="en-US" sz="1200" dirty="0">
                <a:solidFill>
                  <a:srgbClr val="000000"/>
                </a:solidFill>
                <a:effectLst/>
                <a:latin typeface="Palatino" pitchFamily="2" charset="77"/>
              </a:rPr>
              <a:t>URM: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0.002,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0.03, </a:t>
            </a:r>
            <a:r>
              <a:rPr lang="en-US" sz="1200" i="1" dirty="0">
                <a:solidFill>
                  <a:srgbClr val="000000"/>
                </a:solidFill>
                <a:effectLst/>
                <a:latin typeface="Palatino" pitchFamily="2" charset="77"/>
              </a:rPr>
              <a:t>t</a:t>
            </a:r>
            <a:r>
              <a:rPr lang="en-US" sz="1200" dirty="0">
                <a:solidFill>
                  <a:srgbClr val="000000"/>
                </a:solidFill>
                <a:latin typeface="Palatino" pitchFamily="2" charset="77"/>
              </a:rPr>
              <a:t>(1231) </a:t>
            </a:r>
            <a:r>
              <a:rPr lang="en-US" sz="1200" dirty="0">
                <a:solidFill>
                  <a:srgbClr val="000000"/>
                </a:solidFill>
                <a:effectLst/>
                <a:latin typeface="Palatino" pitchFamily="2" charset="77"/>
              </a:rPr>
              <a:t>= </a:t>
            </a:r>
            <a:r>
              <a:rPr lang="en-US" sz="1200" dirty="0">
                <a:solidFill>
                  <a:srgbClr val="000000"/>
                </a:solidFill>
                <a:latin typeface="Palatino" pitchFamily="2" charset="77"/>
              </a:rPr>
              <a:t>0.06</a:t>
            </a:r>
            <a:r>
              <a:rPr lang="en-US" sz="1200" dirty="0">
                <a:solidFill>
                  <a:srgbClr val="000000"/>
                </a:solidFill>
                <a:effectLst/>
                <a:latin typeface="Palatino" pitchFamily="2" charset="77"/>
              </a:rPr>
              <a:t>,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a:t>
            </a:r>
            <a:r>
              <a:rPr lang="en-US" sz="1200" dirty="0">
                <a:solidFill>
                  <a:srgbClr val="000000"/>
                </a:solidFill>
                <a:latin typeface="Palatino" pitchFamily="2" charset="77"/>
              </a:rPr>
              <a:t>955</a:t>
            </a:r>
            <a:endParaRPr lang="en-US" sz="1200" dirty="0">
              <a:solidFill>
                <a:srgbClr val="000000"/>
              </a:solidFill>
              <a:effectLst/>
              <a:latin typeface="Palatino" pitchFamily="2" charset="77"/>
            </a:endParaRPr>
          </a:p>
          <a:p>
            <a:r>
              <a:rPr lang="en-US" sz="1200" dirty="0">
                <a:solidFill>
                  <a:srgbClr val="000000"/>
                </a:solidFill>
                <a:effectLst/>
                <a:latin typeface="Palatino" pitchFamily="2" charset="77"/>
              </a:rPr>
              <a:t>Interaction: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0.04,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0.03, </a:t>
            </a:r>
            <a:r>
              <a:rPr lang="en-US" sz="1200" i="1" dirty="0">
                <a:solidFill>
                  <a:srgbClr val="000000"/>
                </a:solidFill>
                <a:effectLst/>
                <a:latin typeface="Palatino" pitchFamily="2" charset="77"/>
              </a:rPr>
              <a:t>t</a:t>
            </a:r>
            <a:r>
              <a:rPr lang="en-US" sz="1200" dirty="0">
                <a:solidFill>
                  <a:srgbClr val="000000"/>
                </a:solidFill>
                <a:latin typeface="Palatino" pitchFamily="2" charset="77"/>
              </a:rPr>
              <a:t>(1231) </a:t>
            </a:r>
            <a:r>
              <a:rPr lang="en-US" sz="1200" dirty="0">
                <a:solidFill>
                  <a:srgbClr val="000000"/>
                </a:solidFill>
                <a:effectLst/>
                <a:latin typeface="Palatino" pitchFamily="2" charset="77"/>
              </a:rPr>
              <a:t>= </a:t>
            </a:r>
            <a:r>
              <a:rPr lang="en-US" sz="1200" dirty="0">
                <a:solidFill>
                  <a:srgbClr val="000000"/>
                </a:solidFill>
                <a:latin typeface="Palatino" pitchFamily="2" charset="77"/>
              </a:rPr>
              <a:t>1.14</a:t>
            </a:r>
            <a:r>
              <a:rPr lang="en-US" sz="1200" dirty="0">
                <a:solidFill>
                  <a:srgbClr val="000000"/>
                </a:solidFill>
                <a:effectLst/>
                <a:latin typeface="Palatino" pitchFamily="2" charset="77"/>
              </a:rPr>
              <a:t>,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a:t>
            </a:r>
            <a:r>
              <a:rPr lang="en-US" sz="1200" dirty="0">
                <a:solidFill>
                  <a:srgbClr val="000000"/>
                </a:solidFill>
                <a:latin typeface="Palatino" pitchFamily="2" charset="77"/>
              </a:rPr>
              <a:t>257</a:t>
            </a:r>
            <a:endParaRPr lang="en-US" sz="1200" dirty="0">
              <a:solidFill>
                <a:srgbClr val="000000"/>
              </a:solidFill>
              <a:effectLst/>
              <a:latin typeface="Palatino" pitchFamily="2" charset="77"/>
            </a:endParaRPr>
          </a:p>
        </p:txBody>
      </p:sp>
      <p:sp>
        <p:nvSpPr>
          <p:cNvPr id="37" name="TextBox 36">
            <a:extLst>
              <a:ext uri="{FF2B5EF4-FFF2-40B4-BE49-F238E27FC236}">
                <a16:creationId xmlns:a16="http://schemas.microsoft.com/office/drawing/2014/main" id="{7B918FD9-689E-7C07-F379-C01989846D13}"/>
              </a:ext>
            </a:extLst>
          </p:cNvPr>
          <p:cNvSpPr txBox="1"/>
          <p:nvPr/>
        </p:nvSpPr>
        <p:spPr>
          <a:xfrm>
            <a:off x="8183738" y="5186469"/>
            <a:ext cx="3868276" cy="646331"/>
          </a:xfrm>
          <a:prstGeom prst="rect">
            <a:avLst/>
          </a:prstGeom>
          <a:noFill/>
        </p:spPr>
        <p:txBody>
          <a:bodyPr wrap="square" rtlCol="0">
            <a:spAutoFit/>
          </a:bodyPr>
          <a:lstStyle/>
          <a:p>
            <a:r>
              <a:rPr lang="en-US" sz="1200" dirty="0">
                <a:solidFill>
                  <a:srgbClr val="000000"/>
                </a:solidFill>
                <a:effectLst/>
                <a:latin typeface="Palatino" pitchFamily="2" charset="77"/>
              </a:rPr>
              <a:t>First-gen: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0.11,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0.05, </a:t>
            </a:r>
            <a:r>
              <a:rPr lang="en-US" sz="1200" i="1" dirty="0">
                <a:solidFill>
                  <a:srgbClr val="000000"/>
                </a:solidFill>
                <a:effectLst/>
                <a:latin typeface="Palatino" pitchFamily="2" charset="77"/>
              </a:rPr>
              <a:t>t</a:t>
            </a:r>
            <a:r>
              <a:rPr lang="en-US" sz="1200" dirty="0">
                <a:solidFill>
                  <a:srgbClr val="000000"/>
                </a:solidFill>
                <a:latin typeface="Palatino" pitchFamily="2" charset="77"/>
              </a:rPr>
              <a:t>(1231) </a:t>
            </a:r>
            <a:r>
              <a:rPr lang="en-US" sz="1200" dirty="0">
                <a:solidFill>
                  <a:srgbClr val="000000"/>
                </a:solidFill>
                <a:effectLst/>
                <a:latin typeface="Palatino" pitchFamily="2" charset="77"/>
              </a:rPr>
              <a:t>= </a:t>
            </a:r>
            <a:r>
              <a:rPr lang="en-US" sz="1200" dirty="0">
                <a:solidFill>
                  <a:srgbClr val="000000"/>
                </a:solidFill>
                <a:latin typeface="Palatino" pitchFamily="2" charset="77"/>
              </a:rPr>
              <a:t>2.27</a:t>
            </a:r>
            <a:r>
              <a:rPr lang="en-US" sz="1200" dirty="0">
                <a:solidFill>
                  <a:srgbClr val="000000"/>
                </a:solidFill>
                <a:effectLst/>
                <a:latin typeface="Palatino" pitchFamily="2" charset="77"/>
              </a:rPr>
              <a:t>,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.023</a:t>
            </a:r>
          </a:p>
          <a:p>
            <a:r>
              <a:rPr lang="en-US" sz="1200" dirty="0">
                <a:solidFill>
                  <a:srgbClr val="000000"/>
                </a:solidFill>
                <a:effectLst/>
                <a:latin typeface="Palatino" pitchFamily="2" charset="77"/>
              </a:rPr>
              <a:t>URM: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0.04,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0.05, </a:t>
            </a:r>
            <a:r>
              <a:rPr lang="en-US" sz="1200" i="1" dirty="0">
                <a:solidFill>
                  <a:srgbClr val="000000"/>
                </a:solidFill>
                <a:effectLst/>
                <a:latin typeface="Palatino" pitchFamily="2" charset="77"/>
              </a:rPr>
              <a:t>t</a:t>
            </a:r>
            <a:r>
              <a:rPr lang="en-US" sz="1200" dirty="0">
                <a:solidFill>
                  <a:srgbClr val="000000"/>
                </a:solidFill>
                <a:latin typeface="Palatino" pitchFamily="2" charset="77"/>
              </a:rPr>
              <a:t>(1231) </a:t>
            </a:r>
            <a:r>
              <a:rPr lang="en-US" sz="1200" dirty="0">
                <a:solidFill>
                  <a:srgbClr val="000000"/>
                </a:solidFill>
                <a:effectLst/>
                <a:latin typeface="Palatino" pitchFamily="2" charset="77"/>
              </a:rPr>
              <a:t>= </a:t>
            </a:r>
            <a:r>
              <a:rPr lang="en-US" sz="1200" dirty="0">
                <a:solidFill>
                  <a:srgbClr val="000000"/>
                </a:solidFill>
                <a:latin typeface="Palatino" pitchFamily="2" charset="77"/>
              </a:rPr>
              <a:t>0.87</a:t>
            </a:r>
            <a:r>
              <a:rPr lang="en-US" sz="1200" dirty="0">
                <a:solidFill>
                  <a:srgbClr val="000000"/>
                </a:solidFill>
                <a:effectLst/>
                <a:latin typeface="Palatino" pitchFamily="2" charset="77"/>
              </a:rPr>
              <a:t>,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a:t>
            </a:r>
            <a:r>
              <a:rPr lang="en-US" sz="1200" dirty="0">
                <a:solidFill>
                  <a:srgbClr val="000000"/>
                </a:solidFill>
                <a:latin typeface="Palatino" pitchFamily="2" charset="77"/>
              </a:rPr>
              <a:t>384</a:t>
            </a:r>
            <a:endParaRPr lang="en-US" sz="1200" dirty="0">
              <a:solidFill>
                <a:srgbClr val="000000"/>
              </a:solidFill>
              <a:effectLst/>
              <a:latin typeface="Palatino" pitchFamily="2" charset="77"/>
            </a:endParaRPr>
          </a:p>
          <a:p>
            <a:r>
              <a:rPr lang="en-US" sz="1200" dirty="0">
                <a:solidFill>
                  <a:srgbClr val="000000"/>
                </a:solidFill>
                <a:effectLst/>
                <a:latin typeface="Palatino" pitchFamily="2" charset="77"/>
              </a:rPr>
              <a:t>Interaction: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0.05,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0.05, </a:t>
            </a:r>
            <a:r>
              <a:rPr lang="en-US" sz="1200" i="1" dirty="0">
                <a:solidFill>
                  <a:srgbClr val="000000"/>
                </a:solidFill>
                <a:effectLst/>
                <a:latin typeface="Palatino" pitchFamily="2" charset="77"/>
              </a:rPr>
              <a:t>t</a:t>
            </a:r>
            <a:r>
              <a:rPr lang="en-US" sz="1200" dirty="0">
                <a:solidFill>
                  <a:srgbClr val="000000"/>
                </a:solidFill>
                <a:latin typeface="Palatino" pitchFamily="2" charset="77"/>
              </a:rPr>
              <a:t>(1231) </a:t>
            </a:r>
            <a:r>
              <a:rPr lang="en-US" sz="1200" dirty="0">
                <a:solidFill>
                  <a:srgbClr val="000000"/>
                </a:solidFill>
                <a:effectLst/>
                <a:latin typeface="Palatino" pitchFamily="2" charset="77"/>
              </a:rPr>
              <a:t>= 0.94,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a:t>
            </a:r>
            <a:r>
              <a:rPr lang="en-US" sz="1200" dirty="0">
                <a:solidFill>
                  <a:srgbClr val="000000"/>
                </a:solidFill>
                <a:latin typeface="Palatino" pitchFamily="2" charset="77"/>
              </a:rPr>
              <a:t>345</a:t>
            </a:r>
            <a:endParaRPr lang="en-US" sz="1200" dirty="0">
              <a:solidFill>
                <a:srgbClr val="000000"/>
              </a:solidFill>
              <a:effectLst/>
              <a:latin typeface="Palatino" pitchFamily="2" charset="77"/>
            </a:endParaRPr>
          </a:p>
        </p:txBody>
      </p:sp>
      <p:sp>
        <p:nvSpPr>
          <p:cNvPr id="3" name="TextBox 2">
            <a:extLst>
              <a:ext uri="{FF2B5EF4-FFF2-40B4-BE49-F238E27FC236}">
                <a16:creationId xmlns:a16="http://schemas.microsoft.com/office/drawing/2014/main" id="{AAAF34A5-6E21-C17E-5205-F443EF012983}"/>
              </a:ext>
            </a:extLst>
          </p:cNvPr>
          <p:cNvSpPr txBox="1"/>
          <p:nvPr/>
        </p:nvSpPr>
        <p:spPr>
          <a:xfrm>
            <a:off x="244282" y="6118946"/>
            <a:ext cx="11194090" cy="430887"/>
          </a:xfrm>
          <a:prstGeom prst="rect">
            <a:avLst/>
          </a:prstGeom>
          <a:noFill/>
        </p:spPr>
        <p:txBody>
          <a:bodyPr wrap="none" rtlCol="0">
            <a:spAutoFit/>
          </a:bodyPr>
          <a:lstStyle/>
          <a:p>
            <a:r>
              <a:rPr lang="en-US" sz="2200" b="1" dirty="0"/>
              <a:t>Indirect effect</a:t>
            </a:r>
            <a:r>
              <a:rPr lang="en-US" sz="2200" dirty="0"/>
              <a:t>: First-gen (vs. control) </a:t>
            </a:r>
            <a:r>
              <a:rPr lang="en-US" sz="2200" dirty="0">
                <a:sym typeface="Wingdings" pitchFamily="2" charset="2"/>
              </a:rPr>
              <a:t> Heroization  Exploitation, 95% CI [0.04, 0.09]</a:t>
            </a:r>
            <a:endParaRPr lang="en-US" sz="2200" dirty="0"/>
          </a:p>
        </p:txBody>
      </p:sp>
    </p:spTree>
    <p:extLst>
      <p:ext uri="{BB962C8B-B14F-4D97-AF65-F5344CB8AC3E}">
        <p14:creationId xmlns:p14="http://schemas.microsoft.com/office/powerpoint/2010/main" val="162560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9" name="Rectangle 3"/>
          <p:cNvSpPr>
            <a:spLocks noGrp="1" noChangeArrowheads="1"/>
          </p:cNvSpPr>
          <p:nvPr>
            <p:ph type="body" idx="1"/>
          </p:nvPr>
        </p:nvSpPr>
        <p:spPr>
          <a:xfrm>
            <a:off x="612648" y="1298448"/>
            <a:ext cx="10972800" cy="5254751"/>
          </a:xfrm>
        </p:spPr>
        <p:txBody>
          <a:bodyPr/>
          <a:lstStyle/>
          <a:p>
            <a:pPr>
              <a:spcBef>
                <a:spcPct val="0"/>
              </a:spcBef>
              <a:spcAft>
                <a:spcPts val="1000"/>
              </a:spcAft>
            </a:pPr>
            <a:r>
              <a:rPr lang="en-US" i="1" dirty="0">
                <a:ea typeface="ＭＳ Ｐゴシック" pitchFamily="34" charset="-128"/>
              </a:rPr>
              <a:t>N</a:t>
            </a:r>
            <a:r>
              <a:rPr lang="en-US" dirty="0">
                <a:ea typeface="ＭＳ Ｐゴシック" pitchFamily="34" charset="-128"/>
              </a:rPr>
              <a:t> = 1,106 applications to unpaid internship positions</a:t>
            </a:r>
          </a:p>
          <a:p>
            <a:pPr lvl="1">
              <a:spcBef>
                <a:spcPct val="0"/>
              </a:spcBef>
              <a:spcAft>
                <a:spcPts val="1000"/>
              </a:spcAft>
            </a:pPr>
            <a:r>
              <a:rPr lang="en-US" dirty="0">
                <a:latin typeface="Palatino" pitchFamily="2" charset="77"/>
                <a:ea typeface="Palatino" pitchFamily="2" charset="77"/>
              </a:rPr>
              <a:t>February 19 to June 15, 2024</a:t>
            </a:r>
          </a:p>
          <a:p>
            <a:pPr lvl="1">
              <a:spcBef>
                <a:spcPct val="0"/>
              </a:spcBef>
              <a:spcAft>
                <a:spcPts val="1000"/>
              </a:spcAft>
            </a:pPr>
            <a:r>
              <a:rPr lang="en-US" dirty="0">
                <a:latin typeface="Palatino" pitchFamily="2" charset="77"/>
                <a:ea typeface="Palatino" pitchFamily="2" charset="77"/>
              </a:rPr>
              <a:t>Indeed, Career Builder, </a:t>
            </a:r>
            <a:r>
              <a:rPr lang="en-US" dirty="0" err="1">
                <a:latin typeface="Palatino" pitchFamily="2" charset="77"/>
                <a:ea typeface="Palatino" pitchFamily="2" charset="77"/>
              </a:rPr>
              <a:t>Monster.com</a:t>
            </a:r>
            <a:endParaRPr lang="en-US" dirty="0">
              <a:latin typeface="Palatino" pitchFamily="2" charset="77"/>
              <a:ea typeface="Palatino" pitchFamily="2" charset="77"/>
            </a:endParaRPr>
          </a:p>
          <a:p>
            <a:pPr lvl="1">
              <a:spcBef>
                <a:spcPct val="0"/>
              </a:spcBef>
              <a:spcAft>
                <a:spcPts val="1000"/>
              </a:spcAft>
            </a:pPr>
            <a:r>
              <a:rPr lang="en-US" dirty="0">
                <a:latin typeface="Palatino" pitchFamily="2" charset="77"/>
                <a:ea typeface="Palatino" pitchFamily="2" charset="77"/>
              </a:rPr>
              <a:t>20 metropolitan areas in the U.S.</a:t>
            </a:r>
          </a:p>
          <a:p>
            <a:pPr lvl="1">
              <a:spcBef>
                <a:spcPct val="0"/>
              </a:spcBef>
              <a:spcAft>
                <a:spcPts val="1000"/>
              </a:spcAft>
            </a:pPr>
            <a:r>
              <a:rPr lang="en-US" dirty="0">
                <a:latin typeface="Palatino" pitchFamily="2" charset="77"/>
                <a:ea typeface="Palatino" pitchFamily="2" charset="77"/>
              </a:rPr>
              <a:t>excluded jobs that required specialized training (e.g., certification, programming languages)</a:t>
            </a:r>
          </a:p>
          <a:p>
            <a:pPr>
              <a:spcBef>
                <a:spcPct val="0"/>
              </a:spcBef>
              <a:spcAft>
                <a:spcPts val="1000"/>
              </a:spcAft>
            </a:pPr>
            <a:r>
              <a:rPr lang="en-US" dirty="0">
                <a:ea typeface="ＭＳ Ｐゴシック" pitchFamily="34" charset="-128"/>
              </a:rPr>
              <a:t>2 (candidate status: First-Gen vs. Control) × 4 (candidate race: Asian vs. Black vs. Latino vs. White) between-subjects design </a:t>
            </a:r>
          </a:p>
          <a:p>
            <a:pPr>
              <a:spcBef>
                <a:spcPct val="0"/>
              </a:spcBef>
              <a:spcAft>
                <a:spcPts val="1000"/>
              </a:spcAft>
            </a:pPr>
            <a:r>
              <a:rPr lang="en-US" dirty="0">
                <a:ea typeface="ＭＳ Ｐゴシック" pitchFamily="34" charset="-128"/>
              </a:rPr>
              <a:t>DV: callback (0 = no callback/rejection, 1 = invited via phone call or email for a follow-up interview)</a:t>
            </a:r>
          </a:p>
        </p:txBody>
      </p:sp>
      <p:sp>
        <p:nvSpPr>
          <p:cNvPr id="2" name="Title 1"/>
          <p:cNvSpPr>
            <a:spLocks noGrp="1"/>
          </p:cNvSpPr>
          <p:nvPr>
            <p:ph type="title"/>
          </p:nvPr>
        </p:nvSpPr>
        <p:spPr/>
        <p:txBody>
          <a:bodyPr/>
          <a:lstStyle/>
          <a:p>
            <a:r>
              <a:rPr lang="en-US" dirty="0"/>
              <a:t>Experiment 3 (Audit Study)</a:t>
            </a:r>
          </a:p>
        </p:txBody>
      </p:sp>
    </p:spTree>
    <p:custDataLst>
      <p:tags r:id="rId1"/>
    </p:custDataLst>
    <p:extLst>
      <p:ext uri="{BB962C8B-B14F-4D97-AF65-F5344CB8AC3E}">
        <p14:creationId xmlns:p14="http://schemas.microsoft.com/office/powerpoint/2010/main" val="3407504649"/>
      </p:ext>
    </p:extLst>
  </p:cSld>
  <p:clrMapOvr>
    <a:masterClrMapping/>
  </p:clrMapOvr>
  <mc:AlternateContent xmlns:mc="http://schemas.openxmlformats.org/markup-compatibility/2006" xmlns:p14="http://schemas.microsoft.com/office/powerpoint/2010/main">
    <mc:Choice Requires="p14">
      <p:transition spd="slow" p14:dur="2000" advTm="85112"/>
    </mc:Choice>
    <mc:Fallback xmlns="">
      <p:transition spd="slow" advTm="85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5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5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5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56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56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356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56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9"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CDD2-473C-4F67-D9D8-A980DAD95AD2}"/>
              </a:ext>
            </a:extLst>
          </p:cNvPr>
          <p:cNvSpPr>
            <a:spLocks noGrp="1"/>
          </p:cNvSpPr>
          <p:nvPr>
            <p:ph type="title"/>
          </p:nvPr>
        </p:nvSpPr>
        <p:spPr/>
        <p:txBody>
          <a:bodyPr/>
          <a:lstStyle/>
          <a:p>
            <a:r>
              <a:rPr lang="en-US" dirty="0"/>
              <a:t>EXP 3 Results</a:t>
            </a:r>
          </a:p>
        </p:txBody>
      </p:sp>
      <p:sp>
        <p:nvSpPr>
          <p:cNvPr id="33" name="TextBox 32">
            <a:extLst>
              <a:ext uri="{FF2B5EF4-FFF2-40B4-BE49-F238E27FC236}">
                <a16:creationId xmlns:a16="http://schemas.microsoft.com/office/drawing/2014/main" id="{2B0E31B4-0F09-2F0B-C780-589FD49D8FBE}"/>
              </a:ext>
            </a:extLst>
          </p:cNvPr>
          <p:cNvSpPr txBox="1"/>
          <p:nvPr/>
        </p:nvSpPr>
        <p:spPr>
          <a:xfrm>
            <a:off x="4610100" y="1219200"/>
            <a:ext cx="2971800" cy="461665"/>
          </a:xfrm>
          <a:prstGeom prst="rect">
            <a:avLst/>
          </a:prstGeom>
          <a:noFill/>
        </p:spPr>
        <p:txBody>
          <a:bodyPr wrap="square" rtlCol="0">
            <a:spAutoFit/>
          </a:bodyPr>
          <a:lstStyle/>
          <a:p>
            <a:pPr algn="ctr"/>
            <a:r>
              <a:rPr lang="en-US" b="1" dirty="0"/>
              <a:t>Callback Rate (%)</a:t>
            </a:r>
          </a:p>
        </p:txBody>
      </p:sp>
      <p:sp>
        <p:nvSpPr>
          <p:cNvPr id="36" name="TextBox 35">
            <a:extLst>
              <a:ext uri="{FF2B5EF4-FFF2-40B4-BE49-F238E27FC236}">
                <a16:creationId xmlns:a16="http://schemas.microsoft.com/office/drawing/2014/main" id="{90AA4FEB-B2AF-9676-0E4E-9904ACDE0D10}"/>
              </a:ext>
            </a:extLst>
          </p:cNvPr>
          <p:cNvSpPr txBox="1"/>
          <p:nvPr/>
        </p:nvSpPr>
        <p:spPr>
          <a:xfrm>
            <a:off x="4114800" y="6059269"/>
            <a:ext cx="4114754" cy="646331"/>
          </a:xfrm>
          <a:prstGeom prst="rect">
            <a:avLst/>
          </a:prstGeom>
          <a:noFill/>
        </p:spPr>
        <p:txBody>
          <a:bodyPr wrap="square" rtlCol="0">
            <a:spAutoFit/>
          </a:bodyPr>
          <a:lstStyle/>
          <a:p>
            <a:r>
              <a:rPr lang="en-US" sz="1200" dirty="0">
                <a:solidFill>
                  <a:srgbClr val="000000"/>
                </a:solidFill>
                <a:effectLst/>
                <a:latin typeface="Palatino" pitchFamily="2" charset="77"/>
              </a:rPr>
              <a:t>First-gen: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0.30,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0.16, z = </a:t>
            </a:r>
            <a:r>
              <a:rPr lang="en-US" sz="1200" dirty="0">
                <a:solidFill>
                  <a:srgbClr val="000000"/>
                </a:solidFill>
                <a:latin typeface="Palatino" pitchFamily="2" charset="77"/>
              </a:rPr>
              <a:t>1.90</a:t>
            </a:r>
            <a:r>
              <a:rPr lang="en-US" sz="1200" dirty="0">
                <a:solidFill>
                  <a:srgbClr val="000000"/>
                </a:solidFill>
                <a:effectLst/>
                <a:latin typeface="Palatino" pitchFamily="2" charset="77"/>
              </a:rPr>
              <a:t>,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a:t>
            </a:r>
            <a:r>
              <a:rPr lang="en-US" sz="1200" dirty="0">
                <a:solidFill>
                  <a:srgbClr val="000000"/>
                </a:solidFill>
                <a:latin typeface="Palatino" pitchFamily="2" charset="77"/>
              </a:rPr>
              <a:t>057</a:t>
            </a:r>
            <a:endParaRPr lang="en-US" sz="1200" dirty="0">
              <a:solidFill>
                <a:srgbClr val="000000"/>
              </a:solidFill>
              <a:effectLst/>
              <a:latin typeface="Palatino" pitchFamily="2" charset="77"/>
            </a:endParaRPr>
          </a:p>
          <a:p>
            <a:r>
              <a:rPr lang="en-US" sz="1200" dirty="0">
                <a:solidFill>
                  <a:srgbClr val="000000"/>
                </a:solidFill>
                <a:effectLst/>
                <a:latin typeface="Palatino" pitchFamily="2" charset="77"/>
              </a:rPr>
              <a:t>URM: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-0.10,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0.16, </a:t>
            </a:r>
            <a:r>
              <a:rPr lang="en-US" sz="1200" i="1" dirty="0">
                <a:solidFill>
                  <a:srgbClr val="000000"/>
                </a:solidFill>
                <a:effectLst/>
                <a:latin typeface="Palatino" pitchFamily="2" charset="77"/>
              </a:rPr>
              <a:t>z </a:t>
            </a:r>
            <a:r>
              <a:rPr lang="en-US" sz="1200" dirty="0">
                <a:solidFill>
                  <a:srgbClr val="000000"/>
                </a:solidFill>
                <a:effectLst/>
                <a:latin typeface="Palatino" pitchFamily="2" charset="77"/>
              </a:rPr>
              <a:t>= -0.62,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a:t>
            </a:r>
            <a:r>
              <a:rPr lang="en-US" sz="1200" dirty="0">
                <a:solidFill>
                  <a:srgbClr val="000000"/>
                </a:solidFill>
                <a:latin typeface="Palatino" pitchFamily="2" charset="77"/>
              </a:rPr>
              <a:t>534</a:t>
            </a:r>
            <a:endParaRPr lang="en-US" sz="1200" dirty="0">
              <a:solidFill>
                <a:srgbClr val="000000"/>
              </a:solidFill>
              <a:effectLst/>
              <a:latin typeface="Palatino" pitchFamily="2" charset="77"/>
            </a:endParaRPr>
          </a:p>
          <a:p>
            <a:r>
              <a:rPr lang="en-US" sz="1200" dirty="0">
                <a:solidFill>
                  <a:srgbClr val="000000"/>
                </a:solidFill>
                <a:effectLst/>
                <a:latin typeface="Palatino" pitchFamily="2" charset="77"/>
              </a:rPr>
              <a:t>Interaction: </a:t>
            </a:r>
            <a:r>
              <a:rPr lang="en-US" sz="1200" i="1" dirty="0">
                <a:solidFill>
                  <a:srgbClr val="000000"/>
                </a:solidFill>
                <a:effectLst/>
                <a:latin typeface="Palatino" pitchFamily="2" charset="77"/>
              </a:rPr>
              <a:t>b</a:t>
            </a:r>
            <a:r>
              <a:rPr lang="en-US" sz="1200" dirty="0">
                <a:solidFill>
                  <a:srgbClr val="000000"/>
                </a:solidFill>
                <a:effectLst/>
                <a:latin typeface="Palatino" pitchFamily="2" charset="77"/>
              </a:rPr>
              <a:t> = -0.15, </a:t>
            </a:r>
            <a:r>
              <a:rPr lang="en-US" sz="1200" i="1" dirty="0">
                <a:solidFill>
                  <a:srgbClr val="000000"/>
                </a:solidFill>
                <a:effectLst/>
                <a:latin typeface="Palatino" pitchFamily="2" charset="77"/>
              </a:rPr>
              <a:t>SE</a:t>
            </a:r>
            <a:r>
              <a:rPr lang="en-US" sz="1200" dirty="0">
                <a:solidFill>
                  <a:srgbClr val="000000"/>
                </a:solidFill>
                <a:effectLst/>
                <a:latin typeface="Palatino" pitchFamily="2" charset="77"/>
              </a:rPr>
              <a:t> = 0.</a:t>
            </a:r>
            <a:r>
              <a:rPr lang="en-US" altLang="zh-CN" sz="1200" dirty="0">
                <a:solidFill>
                  <a:srgbClr val="000000"/>
                </a:solidFill>
                <a:effectLst/>
                <a:latin typeface="Palatino" pitchFamily="2" charset="77"/>
              </a:rPr>
              <a:t>16</a:t>
            </a:r>
            <a:r>
              <a:rPr lang="en-US" sz="1200" dirty="0">
                <a:solidFill>
                  <a:srgbClr val="000000"/>
                </a:solidFill>
                <a:effectLst/>
                <a:latin typeface="Palatino" pitchFamily="2" charset="77"/>
              </a:rPr>
              <a:t>, </a:t>
            </a:r>
            <a:r>
              <a:rPr lang="en-US" sz="1200" i="1" dirty="0">
                <a:solidFill>
                  <a:srgbClr val="000000"/>
                </a:solidFill>
                <a:effectLst/>
                <a:latin typeface="Palatino" pitchFamily="2" charset="77"/>
              </a:rPr>
              <a:t>z</a:t>
            </a:r>
            <a:r>
              <a:rPr lang="en-US" sz="1200" dirty="0">
                <a:solidFill>
                  <a:srgbClr val="000000"/>
                </a:solidFill>
                <a:effectLst/>
                <a:latin typeface="Palatino" pitchFamily="2" charset="77"/>
              </a:rPr>
              <a:t> = </a:t>
            </a:r>
            <a:r>
              <a:rPr lang="en-US" sz="1200" dirty="0">
                <a:solidFill>
                  <a:srgbClr val="000000"/>
                </a:solidFill>
                <a:latin typeface="Palatino" pitchFamily="2" charset="77"/>
              </a:rPr>
              <a:t>-0.99</a:t>
            </a:r>
            <a:r>
              <a:rPr lang="en-US" sz="1200" dirty="0">
                <a:solidFill>
                  <a:srgbClr val="000000"/>
                </a:solidFill>
                <a:effectLst/>
                <a:latin typeface="Palatino" pitchFamily="2" charset="77"/>
              </a:rPr>
              <a:t>, </a:t>
            </a:r>
            <a:r>
              <a:rPr lang="en-US" sz="1200" i="1" dirty="0">
                <a:solidFill>
                  <a:srgbClr val="000000"/>
                </a:solidFill>
                <a:effectLst/>
                <a:latin typeface="Palatino" pitchFamily="2" charset="77"/>
              </a:rPr>
              <a:t>p</a:t>
            </a:r>
            <a:r>
              <a:rPr lang="en-US" sz="1200" dirty="0">
                <a:solidFill>
                  <a:srgbClr val="000000"/>
                </a:solidFill>
                <a:effectLst/>
                <a:latin typeface="Palatino" pitchFamily="2" charset="77"/>
              </a:rPr>
              <a:t> = .</a:t>
            </a:r>
            <a:r>
              <a:rPr lang="en-US" sz="1200" dirty="0">
                <a:solidFill>
                  <a:srgbClr val="000000"/>
                </a:solidFill>
                <a:latin typeface="Palatino" pitchFamily="2" charset="77"/>
              </a:rPr>
              <a:t>323</a:t>
            </a:r>
            <a:endParaRPr lang="en-US" sz="1200" dirty="0">
              <a:solidFill>
                <a:srgbClr val="000000"/>
              </a:solidFill>
              <a:effectLst/>
              <a:latin typeface="Palatino" pitchFamily="2" charset="77"/>
            </a:endParaRPr>
          </a:p>
        </p:txBody>
      </p:sp>
      <p:pic>
        <p:nvPicPr>
          <p:cNvPr id="4" name="Picture 3">
            <a:extLst>
              <a:ext uri="{FF2B5EF4-FFF2-40B4-BE49-F238E27FC236}">
                <a16:creationId xmlns:a16="http://schemas.microsoft.com/office/drawing/2014/main" id="{476116B0-5A41-4CEF-17D7-7521F51863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80486" y="1750760"/>
            <a:ext cx="7959515" cy="4337538"/>
          </a:xfrm>
          <a:prstGeom prst="rect">
            <a:avLst/>
          </a:prstGeom>
        </p:spPr>
      </p:pic>
      <p:grpSp>
        <p:nvGrpSpPr>
          <p:cNvPr id="8" name="Group 7">
            <a:extLst>
              <a:ext uri="{FF2B5EF4-FFF2-40B4-BE49-F238E27FC236}">
                <a16:creationId xmlns:a16="http://schemas.microsoft.com/office/drawing/2014/main" id="{B2A21671-C425-65CB-741A-DEE28AFB4050}"/>
              </a:ext>
            </a:extLst>
          </p:cNvPr>
          <p:cNvGrpSpPr/>
          <p:nvPr/>
        </p:nvGrpSpPr>
        <p:grpSpPr>
          <a:xfrm>
            <a:off x="3657646" y="2967335"/>
            <a:ext cx="762000" cy="461665"/>
            <a:chOff x="3962400" y="2819415"/>
            <a:chExt cx="762000" cy="461665"/>
          </a:xfrm>
        </p:grpSpPr>
        <p:cxnSp>
          <p:nvCxnSpPr>
            <p:cNvPr id="5" name="Straight Connector 4">
              <a:extLst>
                <a:ext uri="{FF2B5EF4-FFF2-40B4-BE49-F238E27FC236}">
                  <a16:creationId xmlns:a16="http://schemas.microsoft.com/office/drawing/2014/main" id="{DA514444-E0FC-29A5-4905-2E2174599425}"/>
                </a:ext>
              </a:extLst>
            </p:cNvPr>
            <p:cNvCxnSpPr>
              <a:cxnSpLocks/>
            </p:cNvCxnSpPr>
            <p:nvPr/>
          </p:nvCxnSpPr>
          <p:spPr bwMode="auto">
            <a:xfrm>
              <a:off x="3962400" y="3276600"/>
              <a:ext cx="7620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76DA86D3-2BDD-33FF-B417-E64BB90CB0F6}"/>
                </a:ext>
              </a:extLst>
            </p:cNvPr>
            <p:cNvSpPr txBox="1"/>
            <p:nvPr/>
          </p:nvSpPr>
          <p:spPr>
            <a:xfrm>
              <a:off x="4114800" y="2819415"/>
              <a:ext cx="304846" cy="461665"/>
            </a:xfrm>
            <a:prstGeom prst="rect">
              <a:avLst/>
            </a:prstGeom>
            <a:noFill/>
          </p:spPr>
          <p:txBody>
            <a:bodyPr wrap="square" rtlCol="0">
              <a:spAutoFit/>
            </a:bodyPr>
            <a:lstStyle/>
            <a:p>
              <a:r>
                <a:rPr lang="en-US" dirty="0"/>
                <a:t>+</a:t>
              </a:r>
            </a:p>
          </p:txBody>
        </p:sp>
      </p:grpSp>
      <p:grpSp>
        <p:nvGrpSpPr>
          <p:cNvPr id="3" name="Group 2">
            <a:extLst>
              <a:ext uri="{FF2B5EF4-FFF2-40B4-BE49-F238E27FC236}">
                <a16:creationId xmlns:a16="http://schemas.microsoft.com/office/drawing/2014/main" id="{67D38952-ECEB-5411-8695-132B2D89C092}"/>
              </a:ext>
            </a:extLst>
          </p:cNvPr>
          <p:cNvGrpSpPr/>
          <p:nvPr/>
        </p:nvGrpSpPr>
        <p:grpSpPr>
          <a:xfrm>
            <a:off x="4978534" y="3621933"/>
            <a:ext cx="762000" cy="434170"/>
            <a:chOff x="3962400" y="2842430"/>
            <a:chExt cx="762000" cy="434170"/>
          </a:xfrm>
        </p:grpSpPr>
        <p:cxnSp>
          <p:nvCxnSpPr>
            <p:cNvPr id="6" name="Straight Connector 5">
              <a:extLst>
                <a:ext uri="{FF2B5EF4-FFF2-40B4-BE49-F238E27FC236}">
                  <a16:creationId xmlns:a16="http://schemas.microsoft.com/office/drawing/2014/main" id="{E4964575-F259-5D79-DA6E-25C6CD5BC048}"/>
                </a:ext>
              </a:extLst>
            </p:cNvPr>
            <p:cNvCxnSpPr>
              <a:cxnSpLocks/>
            </p:cNvCxnSpPr>
            <p:nvPr/>
          </p:nvCxnSpPr>
          <p:spPr bwMode="auto">
            <a:xfrm>
              <a:off x="3962400" y="3276600"/>
              <a:ext cx="7620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327609F2-9B4E-63F6-7E2F-9E65D6E67C7C}"/>
                </a:ext>
              </a:extLst>
            </p:cNvPr>
            <p:cNvSpPr txBox="1"/>
            <p:nvPr/>
          </p:nvSpPr>
          <p:spPr>
            <a:xfrm>
              <a:off x="4044406" y="2842430"/>
              <a:ext cx="596638" cy="400110"/>
            </a:xfrm>
            <a:prstGeom prst="rect">
              <a:avLst/>
            </a:prstGeom>
            <a:noFill/>
          </p:spPr>
          <p:txBody>
            <a:bodyPr wrap="none" rtlCol="0">
              <a:spAutoFit/>
            </a:bodyPr>
            <a:lstStyle/>
            <a:p>
              <a:r>
                <a:rPr lang="en-US" sz="2000" dirty="0" err="1"/>
                <a:t>n.s</a:t>
              </a:r>
              <a:r>
                <a:rPr lang="en-US" sz="2000" dirty="0"/>
                <a:t>.</a:t>
              </a:r>
            </a:p>
          </p:txBody>
        </p:sp>
      </p:grpSp>
      <p:grpSp>
        <p:nvGrpSpPr>
          <p:cNvPr id="10" name="Group 9">
            <a:extLst>
              <a:ext uri="{FF2B5EF4-FFF2-40B4-BE49-F238E27FC236}">
                <a16:creationId xmlns:a16="http://schemas.microsoft.com/office/drawing/2014/main" id="{D2615B3D-2D35-BB7E-7B26-78F4AAF81BF9}"/>
              </a:ext>
            </a:extLst>
          </p:cNvPr>
          <p:cNvGrpSpPr/>
          <p:nvPr/>
        </p:nvGrpSpPr>
        <p:grpSpPr>
          <a:xfrm>
            <a:off x="6331758" y="3621933"/>
            <a:ext cx="762000" cy="434170"/>
            <a:chOff x="3962400" y="2842430"/>
            <a:chExt cx="762000" cy="434170"/>
          </a:xfrm>
        </p:grpSpPr>
        <p:cxnSp>
          <p:nvCxnSpPr>
            <p:cNvPr id="11" name="Straight Connector 10">
              <a:extLst>
                <a:ext uri="{FF2B5EF4-FFF2-40B4-BE49-F238E27FC236}">
                  <a16:creationId xmlns:a16="http://schemas.microsoft.com/office/drawing/2014/main" id="{50E71B62-ABC5-99F0-1E63-C6E096E71852}"/>
                </a:ext>
              </a:extLst>
            </p:cNvPr>
            <p:cNvCxnSpPr>
              <a:cxnSpLocks/>
            </p:cNvCxnSpPr>
            <p:nvPr/>
          </p:nvCxnSpPr>
          <p:spPr bwMode="auto">
            <a:xfrm>
              <a:off x="3962400" y="3276600"/>
              <a:ext cx="7620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2" name="TextBox 11">
              <a:extLst>
                <a:ext uri="{FF2B5EF4-FFF2-40B4-BE49-F238E27FC236}">
                  <a16:creationId xmlns:a16="http://schemas.microsoft.com/office/drawing/2014/main" id="{6F97A7E8-6444-AF6C-D9F6-69C97C50D194}"/>
                </a:ext>
              </a:extLst>
            </p:cNvPr>
            <p:cNvSpPr txBox="1"/>
            <p:nvPr/>
          </p:nvSpPr>
          <p:spPr>
            <a:xfrm>
              <a:off x="4044406" y="2842430"/>
              <a:ext cx="596638" cy="400110"/>
            </a:xfrm>
            <a:prstGeom prst="rect">
              <a:avLst/>
            </a:prstGeom>
            <a:noFill/>
          </p:spPr>
          <p:txBody>
            <a:bodyPr wrap="none" rtlCol="0">
              <a:spAutoFit/>
            </a:bodyPr>
            <a:lstStyle/>
            <a:p>
              <a:r>
                <a:rPr lang="en-US" sz="2000" dirty="0" err="1"/>
                <a:t>n.s</a:t>
              </a:r>
              <a:r>
                <a:rPr lang="en-US" sz="2000" dirty="0"/>
                <a:t>.</a:t>
              </a:r>
            </a:p>
          </p:txBody>
        </p:sp>
      </p:grpSp>
      <p:grpSp>
        <p:nvGrpSpPr>
          <p:cNvPr id="13" name="Group 12">
            <a:extLst>
              <a:ext uri="{FF2B5EF4-FFF2-40B4-BE49-F238E27FC236}">
                <a16:creationId xmlns:a16="http://schemas.microsoft.com/office/drawing/2014/main" id="{79925887-AABF-3E97-722E-40BB9BBB3F78}"/>
              </a:ext>
            </a:extLst>
          </p:cNvPr>
          <p:cNvGrpSpPr/>
          <p:nvPr/>
        </p:nvGrpSpPr>
        <p:grpSpPr>
          <a:xfrm>
            <a:off x="7684982" y="3621933"/>
            <a:ext cx="762000" cy="434170"/>
            <a:chOff x="3962400" y="2842430"/>
            <a:chExt cx="762000" cy="434170"/>
          </a:xfrm>
        </p:grpSpPr>
        <p:cxnSp>
          <p:nvCxnSpPr>
            <p:cNvPr id="14" name="Straight Connector 13">
              <a:extLst>
                <a:ext uri="{FF2B5EF4-FFF2-40B4-BE49-F238E27FC236}">
                  <a16:creationId xmlns:a16="http://schemas.microsoft.com/office/drawing/2014/main" id="{A2185629-BEA6-DB79-58D2-004C94C41354}"/>
                </a:ext>
              </a:extLst>
            </p:cNvPr>
            <p:cNvCxnSpPr>
              <a:cxnSpLocks/>
            </p:cNvCxnSpPr>
            <p:nvPr/>
          </p:nvCxnSpPr>
          <p:spPr bwMode="auto">
            <a:xfrm>
              <a:off x="3962400" y="3276600"/>
              <a:ext cx="7620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623E2DE2-67B9-FCC9-DA82-D195BEDA19B3}"/>
                </a:ext>
              </a:extLst>
            </p:cNvPr>
            <p:cNvSpPr txBox="1"/>
            <p:nvPr/>
          </p:nvSpPr>
          <p:spPr>
            <a:xfrm>
              <a:off x="4044406" y="2842430"/>
              <a:ext cx="596638" cy="400110"/>
            </a:xfrm>
            <a:prstGeom prst="rect">
              <a:avLst/>
            </a:prstGeom>
            <a:noFill/>
          </p:spPr>
          <p:txBody>
            <a:bodyPr wrap="none" rtlCol="0">
              <a:spAutoFit/>
            </a:bodyPr>
            <a:lstStyle/>
            <a:p>
              <a:r>
                <a:rPr lang="en-US" sz="2000" dirty="0" err="1"/>
                <a:t>n.s</a:t>
              </a:r>
              <a:r>
                <a:rPr lang="en-US" sz="2000" dirty="0"/>
                <a:t>.</a:t>
              </a:r>
            </a:p>
          </p:txBody>
        </p:sp>
      </p:grpSp>
      <p:sp>
        <p:nvSpPr>
          <p:cNvPr id="16" name="TextBox 15">
            <a:extLst>
              <a:ext uri="{FF2B5EF4-FFF2-40B4-BE49-F238E27FC236}">
                <a16:creationId xmlns:a16="http://schemas.microsoft.com/office/drawing/2014/main" id="{B0CB40FB-8638-C039-8370-CB98125C8E7E}"/>
              </a:ext>
            </a:extLst>
          </p:cNvPr>
          <p:cNvSpPr txBox="1"/>
          <p:nvPr/>
        </p:nvSpPr>
        <p:spPr>
          <a:xfrm>
            <a:off x="8995127" y="1066800"/>
            <a:ext cx="2278945" cy="1077218"/>
          </a:xfrm>
          <a:prstGeom prst="rect">
            <a:avLst/>
          </a:prstGeom>
          <a:noFill/>
        </p:spPr>
        <p:txBody>
          <a:bodyPr wrap="square" rtlCol="0">
            <a:spAutoFit/>
          </a:bodyPr>
          <a:lstStyle/>
          <a:p>
            <a:pPr algn="ctr"/>
            <a:r>
              <a:rPr lang="en-US" sz="3200" b="1" dirty="0">
                <a:solidFill>
                  <a:schemeClr val="tx2"/>
                </a:solidFill>
              </a:rPr>
              <a:t>4% (48/1,106)</a:t>
            </a:r>
          </a:p>
        </p:txBody>
      </p:sp>
    </p:spTree>
    <p:extLst>
      <p:ext uri="{BB962C8B-B14F-4D97-AF65-F5344CB8AC3E}">
        <p14:creationId xmlns:p14="http://schemas.microsoft.com/office/powerpoint/2010/main" val="80909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ea typeface="ＭＳ Ｐゴシック" pitchFamily="34" charset="-128"/>
              </a:rPr>
              <a:t>Summary</a:t>
            </a:r>
          </a:p>
        </p:txBody>
      </p:sp>
      <p:sp>
        <p:nvSpPr>
          <p:cNvPr id="14339" name="Rectangle 3"/>
          <p:cNvSpPr>
            <a:spLocks noGrp="1" noChangeArrowheads="1"/>
          </p:cNvSpPr>
          <p:nvPr>
            <p:ph type="body" idx="1"/>
          </p:nvPr>
        </p:nvSpPr>
        <p:spPr/>
        <p:txBody>
          <a:bodyPr/>
          <a:lstStyle/>
          <a:p>
            <a:pPr>
              <a:spcBef>
                <a:spcPct val="0"/>
              </a:spcBef>
              <a:spcAft>
                <a:spcPts val="1000"/>
              </a:spcAft>
            </a:pPr>
            <a:r>
              <a:rPr lang="en-US" dirty="0">
                <a:ea typeface="ＭＳ Ｐゴシック" pitchFamily="34" charset="-128"/>
              </a:rPr>
              <a:t>People perceive first-gens as more heroic than continuing-gens</a:t>
            </a:r>
          </a:p>
          <a:p>
            <a:pPr>
              <a:spcBef>
                <a:spcPct val="0"/>
              </a:spcBef>
              <a:spcAft>
                <a:spcPts val="1000"/>
              </a:spcAft>
            </a:pPr>
            <a:r>
              <a:rPr lang="en-US" dirty="0">
                <a:ea typeface="ＭＳ Ｐゴシック" pitchFamily="34" charset="-128"/>
              </a:rPr>
              <a:t>People prefer to hire first-gens (vs. continuing-gens) more for unpaid internship positions—effect seems strongest among white candidates</a:t>
            </a:r>
          </a:p>
          <a:p>
            <a:pPr>
              <a:spcBef>
                <a:spcPct val="0"/>
              </a:spcBef>
              <a:spcAft>
                <a:spcPts val="1000"/>
              </a:spcAft>
            </a:pPr>
            <a:endParaRPr lang="en-US" sz="2400" dirty="0">
              <a:ea typeface="ＭＳ Ｐゴシック" pitchFamily="34" charset="-128"/>
            </a:endParaRPr>
          </a:p>
        </p:txBody>
      </p:sp>
    </p:spTree>
    <p:custDataLst>
      <p:tags r:id="rId1"/>
    </p:custDataLst>
    <p:extLst>
      <p:ext uri="{BB962C8B-B14F-4D97-AF65-F5344CB8AC3E}">
        <p14:creationId xmlns:p14="http://schemas.microsoft.com/office/powerpoint/2010/main" val="1968757875"/>
      </p:ext>
    </p:extLst>
  </p:cSld>
  <p:clrMapOvr>
    <a:masterClrMapping/>
  </p:clrMapOvr>
  <mc:AlternateContent xmlns:mc="http://schemas.openxmlformats.org/markup-compatibility/2006" xmlns:p14="http://schemas.microsoft.com/office/powerpoint/2010/main">
    <mc:Choice Requires="p14">
      <p:transition spd="slow" p14:dur="2000" advTm="16657"/>
    </mc:Choice>
    <mc:Fallback xmlns="">
      <p:transition spd="slow" advTm="166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04596F-71D7-E76C-5FA3-B599896F0BE9}"/>
              </a:ext>
            </a:extLst>
          </p:cNvPr>
          <p:cNvSpPr>
            <a:spLocks noGrp="1"/>
          </p:cNvSpPr>
          <p:nvPr>
            <p:ph type="body" idx="1"/>
          </p:nvPr>
        </p:nvSpPr>
        <p:spPr>
          <a:xfrm>
            <a:off x="787866" y="2514600"/>
            <a:ext cx="10363200" cy="1323439"/>
          </a:xfrm>
        </p:spPr>
        <p:txBody>
          <a:bodyPr anchor="t">
            <a:spAutoFit/>
          </a:bodyPr>
          <a:lstStyle/>
          <a:p>
            <a:pPr algn="ctr"/>
            <a:r>
              <a:rPr lang="en-US" dirty="0"/>
              <a:t>Evaluators heroize first-gens more than continuing-gens.</a:t>
            </a:r>
          </a:p>
        </p:txBody>
      </p:sp>
      <p:sp>
        <p:nvSpPr>
          <p:cNvPr id="6" name="Title 1">
            <a:extLst>
              <a:ext uri="{FF2B5EF4-FFF2-40B4-BE49-F238E27FC236}">
                <a16:creationId xmlns:a16="http://schemas.microsoft.com/office/drawing/2014/main" id="{A5524C67-364E-FE99-3B68-BC6000716B55}"/>
              </a:ext>
            </a:extLst>
          </p:cNvPr>
          <p:cNvSpPr>
            <a:spLocks noGrp="1"/>
          </p:cNvSpPr>
          <p:nvPr/>
        </p:nvSpPr>
        <p:spPr bwMode="auto">
          <a:xfrm>
            <a:off x="1778466" y="1676400"/>
            <a:ext cx="8382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rgbClr val="002060"/>
                </a:solidFill>
                <a:latin typeface="Arial" pitchFamily="34" charset="0"/>
                <a:ea typeface="Tahoma" pitchFamily="34" charset="0"/>
                <a:cs typeface="Arial" pitchFamily="34" charset="0"/>
              </a:defRPr>
            </a:lvl1pPr>
            <a:lvl2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2pPr>
            <a:lvl3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3pPr>
            <a:lvl4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4pPr>
            <a:lvl5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5pPr>
            <a:lvl6pPr marL="457189" algn="l" rtl="0" eaLnBrk="1" fontAlgn="base" hangingPunct="1">
              <a:spcBef>
                <a:spcPct val="0"/>
              </a:spcBef>
              <a:spcAft>
                <a:spcPct val="0"/>
              </a:spcAft>
              <a:defRPr sz="2400" b="1">
                <a:solidFill>
                  <a:schemeClr val="bg2"/>
                </a:solidFill>
                <a:latin typeface="Arial" pitchFamily="-65" charset="0"/>
              </a:defRPr>
            </a:lvl6pPr>
            <a:lvl7pPr marL="914377" algn="l" rtl="0" eaLnBrk="1" fontAlgn="base" hangingPunct="1">
              <a:spcBef>
                <a:spcPct val="0"/>
              </a:spcBef>
              <a:spcAft>
                <a:spcPct val="0"/>
              </a:spcAft>
              <a:defRPr sz="2400" b="1">
                <a:solidFill>
                  <a:schemeClr val="bg2"/>
                </a:solidFill>
                <a:latin typeface="Arial" pitchFamily="-65" charset="0"/>
              </a:defRPr>
            </a:lvl7pPr>
            <a:lvl8pPr marL="1371566" algn="l" rtl="0" eaLnBrk="1" fontAlgn="base" hangingPunct="1">
              <a:spcBef>
                <a:spcPct val="0"/>
              </a:spcBef>
              <a:spcAft>
                <a:spcPct val="0"/>
              </a:spcAft>
              <a:defRPr sz="2400" b="1">
                <a:solidFill>
                  <a:schemeClr val="bg2"/>
                </a:solidFill>
                <a:latin typeface="Arial" pitchFamily="-65" charset="0"/>
              </a:defRPr>
            </a:lvl8pPr>
            <a:lvl9pPr marL="1828754" algn="l" rtl="0" eaLnBrk="1" fontAlgn="base" hangingPunct="1">
              <a:spcBef>
                <a:spcPct val="0"/>
              </a:spcBef>
              <a:spcAft>
                <a:spcPct val="0"/>
              </a:spcAft>
              <a:defRPr sz="2400" b="1">
                <a:solidFill>
                  <a:schemeClr val="bg2"/>
                </a:solidFill>
                <a:latin typeface="Arial" pitchFamily="-65" charset="0"/>
              </a:defRPr>
            </a:lvl9pPr>
          </a:lstStyle>
          <a:p>
            <a:pPr algn="ctr"/>
            <a:r>
              <a:rPr lang="en-US" i="1" dirty="0"/>
              <a:t>Hypothesis 1:</a:t>
            </a:r>
          </a:p>
        </p:txBody>
      </p:sp>
    </p:spTree>
    <p:extLst>
      <p:ext uri="{BB962C8B-B14F-4D97-AF65-F5344CB8AC3E}">
        <p14:creationId xmlns:p14="http://schemas.microsoft.com/office/powerpoint/2010/main" val="2229347744"/>
      </p:ext>
    </p:extLst>
  </p:cSld>
  <p:clrMapOvr>
    <a:masterClrMapping/>
  </p:clrMapOvr>
  <mc:AlternateContent xmlns:mc="http://schemas.openxmlformats.org/markup-compatibility/2006" xmlns:p14="http://schemas.microsoft.com/office/powerpoint/2010/main">
    <mc:Choice Requires="p14">
      <p:transition spd="slow" p14:dur="2000" advTm="6270"/>
    </mc:Choice>
    <mc:Fallback xmlns="">
      <p:transition spd="slow" advTm="627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simple sketch-style illustration indicating the difficulty of upward mobility despite getting a college degree in the United States. The sketch should feature a stylized figure in graduation attire (cap and gown) standing at the bottom of a steep, tall staircase. The staircase should have obstacles and barriers, such as large boulders, locked doors, and steep steps, symbolizing the challenges faced. The figure should look determined but appear small in comparison to the staircase. The background should be white, and the design should be minimalistic, using basic lines and minimal shading.">
            <a:extLst>
              <a:ext uri="{FF2B5EF4-FFF2-40B4-BE49-F238E27FC236}">
                <a16:creationId xmlns:a16="http://schemas.microsoft.com/office/drawing/2014/main" id="{68373DFB-1D4F-10B6-18B7-E099A1D1802E}"/>
              </a:ext>
            </a:extLst>
          </p:cNvPr>
          <p:cNvPicPr>
            <a:picLocks noChangeAspect="1" noChangeArrowheads="1"/>
          </p:cNvPicPr>
          <p:nvPr/>
        </p:nvPicPr>
        <p:blipFill>
          <a:blip r:embed="rId3">
            <a:clrChange>
              <a:clrFrom>
                <a:srgbClr val="DAFFFF"/>
              </a:clrFrom>
              <a:clrTo>
                <a:srgbClr val="DAFFFF">
                  <a:alpha val="0"/>
                </a:srgbClr>
              </a:clrTo>
            </a:clrChange>
            <a:extLst>
              <a:ext uri="{BEBA8EAE-BF5A-486C-A8C5-ECC9F3942E4B}">
                <a14:imgProps xmlns:a14="http://schemas.microsoft.com/office/drawing/2010/main">
                  <a14:imgLayer r:embed="rId4">
                    <a14:imgEffect>
                      <a14:backgroundRemoval t="10000" b="90000" l="10000" r="90000"/>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924036" y="80907"/>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139B1E-66A9-E98B-B390-DB68F1AC5F4F}"/>
              </a:ext>
            </a:extLst>
          </p:cNvPr>
          <p:cNvSpPr txBox="1"/>
          <p:nvPr/>
        </p:nvSpPr>
        <p:spPr>
          <a:xfrm>
            <a:off x="997527" y="1080655"/>
            <a:ext cx="2938625" cy="584775"/>
          </a:xfrm>
          <a:prstGeom prst="rect">
            <a:avLst/>
          </a:prstGeom>
          <a:noFill/>
        </p:spPr>
        <p:txBody>
          <a:bodyPr wrap="none" rtlCol="0">
            <a:spAutoFit/>
          </a:bodyPr>
          <a:lstStyle/>
          <a:p>
            <a:r>
              <a:rPr lang="en-US" sz="3200" b="1" dirty="0">
                <a:solidFill>
                  <a:srgbClr val="FF0000"/>
                </a:solidFill>
              </a:rPr>
              <a:t>Incompetence</a:t>
            </a:r>
          </a:p>
        </p:txBody>
      </p:sp>
      <p:sp>
        <p:nvSpPr>
          <p:cNvPr id="3" name="TextBox 2">
            <a:extLst>
              <a:ext uri="{FF2B5EF4-FFF2-40B4-BE49-F238E27FC236}">
                <a16:creationId xmlns:a16="http://schemas.microsoft.com/office/drawing/2014/main" id="{F93967FD-EC8F-C491-0348-1BE9C24CDEDE}"/>
              </a:ext>
            </a:extLst>
          </p:cNvPr>
          <p:cNvSpPr txBox="1"/>
          <p:nvPr/>
        </p:nvSpPr>
        <p:spPr>
          <a:xfrm>
            <a:off x="997527" y="1665430"/>
            <a:ext cx="4007828" cy="584775"/>
          </a:xfrm>
          <a:prstGeom prst="rect">
            <a:avLst/>
          </a:prstGeom>
          <a:noFill/>
        </p:spPr>
        <p:txBody>
          <a:bodyPr wrap="none" rtlCol="0">
            <a:spAutoFit/>
          </a:bodyPr>
          <a:lstStyle/>
          <a:p>
            <a:r>
              <a:rPr lang="en-US" sz="3200" b="1" dirty="0">
                <a:solidFill>
                  <a:srgbClr val="FF0000"/>
                </a:solidFill>
              </a:rPr>
              <a:t>Lacking Cultural Fit</a:t>
            </a:r>
          </a:p>
        </p:txBody>
      </p:sp>
      <p:sp>
        <p:nvSpPr>
          <p:cNvPr id="5" name="TextBox 4">
            <a:extLst>
              <a:ext uri="{FF2B5EF4-FFF2-40B4-BE49-F238E27FC236}">
                <a16:creationId xmlns:a16="http://schemas.microsoft.com/office/drawing/2014/main" id="{C5A3F6DE-1A8F-5E2F-8CDA-973414865C1E}"/>
              </a:ext>
            </a:extLst>
          </p:cNvPr>
          <p:cNvSpPr txBox="1"/>
          <p:nvPr/>
        </p:nvSpPr>
        <p:spPr>
          <a:xfrm>
            <a:off x="997527" y="2265887"/>
            <a:ext cx="1574470" cy="584775"/>
          </a:xfrm>
          <a:prstGeom prst="rect">
            <a:avLst/>
          </a:prstGeom>
          <a:noFill/>
        </p:spPr>
        <p:txBody>
          <a:bodyPr wrap="none" rtlCol="0">
            <a:spAutoFit/>
          </a:bodyPr>
          <a:lstStyle/>
          <a:p>
            <a:r>
              <a:rPr lang="en-US" sz="3200" b="1" dirty="0">
                <a:solidFill>
                  <a:srgbClr val="00B050"/>
                </a:solidFill>
              </a:rPr>
              <a:t>Heroes</a:t>
            </a:r>
          </a:p>
        </p:txBody>
      </p:sp>
      <p:sp>
        <p:nvSpPr>
          <p:cNvPr id="4" name="TextBox 3">
            <a:extLst>
              <a:ext uri="{FF2B5EF4-FFF2-40B4-BE49-F238E27FC236}">
                <a16:creationId xmlns:a16="http://schemas.microsoft.com/office/drawing/2014/main" id="{4405A9ED-7DB1-CDFA-6CAE-1489767F5CBE}"/>
              </a:ext>
            </a:extLst>
          </p:cNvPr>
          <p:cNvSpPr txBox="1"/>
          <p:nvPr/>
        </p:nvSpPr>
        <p:spPr>
          <a:xfrm>
            <a:off x="997527" y="2866344"/>
            <a:ext cx="2414444" cy="584775"/>
          </a:xfrm>
          <a:prstGeom prst="rect">
            <a:avLst/>
          </a:prstGeom>
          <a:noFill/>
        </p:spPr>
        <p:txBody>
          <a:bodyPr wrap="none" rtlCol="0">
            <a:spAutoFit/>
          </a:bodyPr>
          <a:lstStyle/>
          <a:p>
            <a:r>
              <a:rPr lang="en-US" sz="3200" b="1" dirty="0">
                <a:solidFill>
                  <a:srgbClr val="00B050"/>
                </a:solidFill>
              </a:rPr>
              <a:t>Industrious</a:t>
            </a:r>
          </a:p>
        </p:txBody>
      </p:sp>
      <p:sp>
        <p:nvSpPr>
          <p:cNvPr id="6" name="Text Placeholder 2">
            <a:extLst>
              <a:ext uri="{FF2B5EF4-FFF2-40B4-BE49-F238E27FC236}">
                <a16:creationId xmlns:a16="http://schemas.microsoft.com/office/drawing/2014/main" id="{FC5F6CFB-A79C-38C8-1978-9F94957A7FCA}"/>
              </a:ext>
            </a:extLst>
          </p:cNvPr>
          <p:cNvSpPr txBox="1">
            <a:spLocks/>
          </p:cNvSpPr>
          <p:nvPr/>
        </p:nvSpPr>
        <p:spPr bwMode="auto">
          <a:xfrm>
            <a:off x="5005355" y="2250205"/>
            <a:ext cx="10363200"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1" fontAlgn="base" hangingPunct="1">
              <a:spcBef>
                <a:spcPct val="20000"/>
              </a:spcBef>
              <a:spcAft>
                <a:spcPct val="0"/>
              </a:spcAft>
              <a:buNone/>
              <a:defRPr sz="4000" b="1">
                <a:solidFill>
                  <a:srgbClr val="002060"/>
                </a:solidFill>
                <a:latin typeface="+mj-lt"/>
                <a:ea typeface="ＭＳ Ｐゴシック" pitchFamily="-65" charset="-128"/>
                <a:cs typeface="Calibri"/>
              </a:defRPr>
            </a:lvl1pPr>
            <a:lvl2pPr marL="457189" indent="0" algn="l" rtl="0" eaLnBrk="1" fontAlgn="base" hangingPunct="1">
              <a:spcBef>
                <a:spcPct val="20000"/>
              </a:spcBef>
              <a:spcAft>
                <a:spcPct val="0"/>
              </a:spcAft>
              <a:buNone/>
              <a:defRPr sz="1800">
                <a:solidFill>
                  <a:schemeClr val="tx1"/>
                </a:solidFill>
                <a:latin typeface="+mj-lt"/>
                <a:ea typeface="ＭＳ Ｐゴシック" pitchFamily="-65" charset="-128"/>
                <a:cs typeface="Calibri"/>
              </a:defRPr>
            </a:lvl2pPr>
            <a:lvl3pPr marL="914377" indent="0" algn="l" rtl="0" eaLnBrk="1" fontAlgn="base" hangingPunct="1">
              <a:spcBef>
                <a:spcPct val="20000"/>
              </a:spcBef>
              <a:spcAft>
                <a:spcPct val="0"/>
              </a:spcAft>
              <a:buNone/>
              <a:defRPr sz="1600">
                <a:solidFill>
                  <a:schemeClr val="tx1"/>
                </a:solidFill>
                <a:latin typeface="+mj-lt"/>
                <a:ea typeface="ＭＳ Ｐゴシック" pitchFamily="-65" charset="-128"/>
                <a:cs typeface="Calibri"/>
              </a:defRPr>
            </a:lvl3pPr>
            <a:lvl4pPr marL="1371566" indent="0" algn="l" rtl="0" eaLnBrk="1" fontAlgn="base" hangingPunct="1">
              <a:spcBef>
                <a:spcPct val="20000"/>
              </a:spcBef>
              <a:spcAft>
                <a:spcPct val="0"/>
              </a:spcAft>
              <a:buNone/>
              <a:defRPr sz="1400">
                <a:solidFill>
                  <a:schemeClr val="tx1"/>
                </a:solidFill>
                <a:latin typeface="+mj-lt"/>
                <a:ea typeface="ＭＳ Ｐゴシック" pitchFamily="-65" charset="-128"/>
                <a:cs typeface="Calibri"/>
              </a:defRPr>
            </a:lvl4pPr>
            <a:lvl5pPr marL="1828754" indent="0" algn="l" rtl="0" eaLnBrk="1" fontAlgn="base" hangingPunct="1">
              <a:spcBef>
                <a:spcPct val="20000"/>
              </a:spcBef>
              <a:spcAft>
                <a:spcPct val="0"/>
              </a:spcAft>
              <a:buNone/>
              <a:defRPr sz="1400">
                <a:solidFill>
                  <a:schemeClr val="tx1"/>
                </a:solidFill>
                <a:latin typeface="+mj-lt"/>
                <a:ea typeface="ＭＳ Ｐゴシック" pitchFamily="-65" charset="-128"/>
                <a:cs typeface="Calibri"/>
              </a:defRPr>
            </a:lvl5pPr>
            <a:lvl6pPr marL="2285943" indent="0" algn="l" rtl="0" eaLnBrk="1" fontAlgn="base" hangingPunct="1">
              <a:spcBef>
                <a:spcPct val="20000"/>
              </a:spcBef>
              <a:spcAft>
                <a:spcPct val="0"/>
              </a:spcAft>
              <a:buNone/>
              <a:defRPr sz="1400">
                <a:solidFill>
                  <a:schemeClr val="tx1"/>
                </a:solidFill>
                <a:latin typeface="+mn-lt"/>
                <a:ea typeface="ＭＳ Ｐゴシック" pitchFamily="-65" charset="-128"/>
              </a:defRPr>
            </a:lvl6pPr>
            <a:lvl7pPr marL="2743131" indent="0" algn="l" rtl="0" eaLnBrk="1" fontAlgn="base" hangingPunct="1">
              <a:spcBef>
                <a:spcPct val="20000"/>
              </a:spcBef>
              <a:spcAft>
                <a:spcPct val="0"/>
              </a:spcAft>
              <a:buNone/>
              <a:defRPr sz="1400">
                <a:solidFill>
                  <a:schemeClr val="tx1"/>
                </a:solidFill>
                <a:latin typeface="+mn-lt"/>
                <a:ea typeface="ＭＳ Ｐゴシック" pitchFamily="-65" charset="-128"/>
              </a:defRPr>
            </a:lvl7pPr>
            <a:lvl8pPr marL="3200320" indent="0" algn="l" rtl="0" eaLnBrk="1" fontAlgn="base" hangingPunct="1">
              <a:spcBef>
                <a:spcPct val="20000"/>
              </a:spcBef>
              <a:spcAft>
                <a:spcPct val="0"/>
              </a:spcAft>
              <a:buNone/>
              <a:defRPr sz="1400">
                <a:solidFill>
                  <a:schemeClr val="tx1"/>
                </a:solidFill>
                <a:latin typeface="+mn-lt"/>
                <a:ea typeface="ＭＳ Ｐゴシック" pitchFamily="-65" charset="-128"/>
              </a:defRPr>
            </a:lvl8pPr>
            <a:lvl9pPr marL="3657509" indent="0" algn="l" rtl="0" eaLnBrk="1" fontAlgn="base" hangingPunct="1">
              <a:spcBef>
                <a:spcPct val="20000"/>
              </a:spcBef>
              <a:spcAft>
                <a:spcPct val="0"/>
              </a:spcAft>
              <a:buNone/>
              <a:defRPr sz="1400">
                <a:solidFill>
                  <a:schemeClr val="tx1"/>
                </a:solidFill>
                <a:latin typeface="+mn-lt"/>
                <a:ea typeface="ＭＳ Ｐゴシック" pitchFamily="-65" charset="-128"/>
              </a:defRPr>
            </a:lvl9pPr>
          </a:lstStyle>
          <a:p>
            <a:r>
              <a:rPr lang="en-US" sz="3200" kern="0" dirty="0">
                <a:sym typeface="Wingdings" pitchFamily="2" charset="2"/>
              </a:rPr>
              <a:t>exploitation</a:t>
            </a:r>
            <a:endParaRPr lang="en-US" sz="3200" kern="0" dirty="0"/>
          </a:p>
        </p:txBody>
      </p:sp>
      <p:sp>
        <p:nvSpPr>
          <p:cNvPr id="14" name="Text Placeholder 2">
            <a:extLst>
              <a:ext uri="{FF2B5EF4-FFF2-40B4-BE49-F238E27FC236}">
                <a16:creationId xmlns:a16="http://schemas.microsoft.com/office/drawing/2014/main" id="{4CD7D1A8-158C-0F6D-B996-B8E10ADB66D1}"/>
              </a:ext>
            </a:extLst>
          </p:cNvPr>
          <p:cNvSpPr txBox="1">
            <a:spLocks/>
          </p:cNvSpPr>
          <p:nvPr/>
        </p:nvSpPr>
        <p:spPr bwMode="auto">
          <a:xfrm>
            <a:off x="5005355" y="2866344"/>
            <a:ext cx="10363200"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1" fontAlgn="base" hangingPunct="1">
              <a:spcBef>
                <a:spcPct val="20000"/>
              </a:spcBef>
              <a:spcAft>
                <a:spcPct val="0"/>
              </a:spcAft>
              <a:buNone/>
              <a:defRPr sz="4000" b="1">
                <a:solidFill>
                  <a:srgbClr val="002060"/>
                </a:solidFill>
                <a:latin typeface="+mj-lt"/>
                <a:ea typeface="ＭＳ Ｐゴシック" pitchFamily="-65" charset="-128"/>
                <a:cs typeface="Calibri"/>
              </a:defRPr>
            </a:lvl1pPr>
            <a:lvl2pPr marL="457189" indent="0" algn="l" rtl="0" eaLnBrk="1" fontAlgn="base" hangingPunct="1">
              <a:spcBef>
                <a:spcPct val="20000"/>
              </a:spcBef>
              <a:spcAft>
                <a:spcPct val="0"/>
              </a:spcAft>
              <a:buNone/>
              <a:defRPr sz="1800">
                <a:solidFill>
                  <a:schemeClr val="tx1"/>
                </a:solidFill>
                <a:latin typeface="+mj-lt"/>
                <a:ea typeface="ＭＳ Ｐゴシック" pitchFamily="-65" charset="-128"/>
                <a:cs typeface="Calibri"/>
              </a:defRPr>
            </a:lvl2pPr>
            <a:lvl3pPr marL="914377" indent="0" algn="l" rtl="0" eaLnBrk="1" fontAlgn="base" hangingPunct="1">
              <a:spcBef>
                <a:spcPct val="20000"/>
              </a:spcBef>
              <a:spcAft>
                <a:spcPct val="0"/>
              </a:spcAft>
              <a:buNone/>
              <a:defRPr sz="1600">
                <a:solidFill>
                  <a:schemeClr val="tx1"/>
                </a:solidFill>
                <a:latin typeface="+mj-lt"/>
                <a:ea typeface="ＭＳ Ｐゴシック" pitchFamily="-65" charset="-128"/>
                <a:cs typeface="Calibri"/>
              </a:defRPr>
            </a:lvl3pPr>
            <a:lvl4pPr marL="1371566" indent="0" algn="l" rtl="0" eaLnBrk="1" fontAlgn="base" hangingPunct="1">
              <a:spcBef>
                <a:spcPct val="20000"/>
              </a:spcBef>
              <a:spcAft>
                <a:spcPct val="0"/>
              </a:spcAft>
              <a:buNone/>
              <a:defRPr sz="1400">
                <a:solidFill>
                  <a:schemeClr val="tx1"/>
                </a:solidFill>
                <a:latin typeface="+mj-lt"/>
                <a:ea typeface="ＭＳ Ｐゴシック" pitchFamily="-65" charset="-128"/>
                <a:cs typeface="Calibri"/>
              </a:defRPr>
            </a:lvl4pPr>
            <a:lvl5pPr marL="1828754" indent="0" algn="l" rtl="0" eaLnBrk="1" fontAlgn="base" hangingPunct="1">
              <a:spcBef>
                <a:spcPct val="20000"/>
              </a:spcBef>
              <a:spcAft>
                <a:spcPct val="0"/>
              </a:spcAft>
              <a:buNone/>
              <a:defRPr sz="1400">
                <a:solidFill>
                  <a:schemeClr val="tx1"/>
                </a:solidFill>
                <a:latin typeface="+mj-lt"/>
                <a:ea typeface="ＭＳ Ｐゴシック" pitchFamily="-65" charset="-128"/>
                <a:cs typeface="Calibri"/>
              </a:defRPr>
            </a:lvl5pPr>
            <a:lvl6pPr marL="2285943" indent="0" algn="l" rtl="0" eaLnBrk="1" fontAlgn="base" hangingPunct="1">
              <a:spcBef>
                <a:spcPct val="20000"/>
              </a:spcBef>
              <a:spcAft>
                <a:spcPct val="0"/>
              </a:spcAft>
              <a:buNone/>
              <a:defRPr sz="1400">
                <a:solidFill>
                  <a:schemeClr val="tx1"/>
                </a:solidFill>
                <a:latin typeface="+mn-lt"/>
                <a:ea typeface="ＭＳ Ｐゴシック" pitchFamily="-65" charset="-128"/>
              </a:defRPr>
            </a:lvl6pPr>
            <a:lvl7pPr marL="2743131" indent="0" algn="l" rtl="0" eaLnBrk="1" fontAlgn="base" hangingPunct="1">
              <a:spcBef>
                <a:spcPct val="20000"/>
              </a:spcBef>
              <a:spcAft>
                <a:spcPct val="0"/>
              </a:spcAft>
              <a:buNone/>
              <a:defRPr sz="1400">
                <a:solidFill>
                  <a:schemeClr val="tx1"/>
                </a:solidFill>
                <a:latin typeface="+mn-lt"/>
                <a:ea typeface="ＭＳ Ｐゴシック" pitchFamily="-65" charset="-128"/>
              </a:defRPr>
            </a:lvl7pPr>
            <a:lvl8pPr marL="3200320" indent="0" algn="l" rtl="0" eaLnBrk="1" fontAlgn="base" hangingPunct="1">
              <a:spcBef>
                <a:spcPct val="20000"/>
              </a:spcBef>
              <a:spcAft>
                <a:spcPct val="0"/>
              </a:spcAft>
              <a:buNone/>
              <a:defRPr sz="1400">
                <a:solidFill>
                  <a:schemeClr val="tx1"/>
                </a:solidFill>
                <a:latin typeface="+mn-lt"/>
                <a:ea typeface="ＭＳ Ｐゴシック" pitchFamily="-65" charset="-128"/>
              </a:defRPr>
            </a:lvl8pPr>
            <a:lvl9pPr marL="3657509" indent="0" algn="l" rtl="0" eaLnBrk="1" fontAlgn="base" hangingPunct="1">
              <a:spcBef>
                <a:spcPct val="20000"/>
              </a:spcBef>
              <a:spcAft>
                <a:spcPct val="0"/>
              </a:spcAft>
              <a:buNone/>
              <a:defRPr sz="1400">
                <a:solidFill>
                  <a:schemeClr val="tx1"/>
                </a:solidFill>
                <a:latin typeface="+mn-lt"/>
                <a:ea typeface="ＭＳ Ｐゴシック" pitchFamily="-65" charset="-128"/>
              </a:defRPr>
            </a:lvl9pPr>
          </a:lstStyle>
          <a:p>
            <a:r>
              <a:rPr lang="en-US" sz="3200" kern="0" dirty="0">
                <a:sym typeface="Wingdings" pitchFamily="2" charset="2"/>
              </a:rPr>
              <a:t>funneling?</a:t>
            </a:r>
            <a:endParaRPr lang="en-US" sz="3200" kern="0" dirty="0"/>
          </a:p>
        </p:txBody>
      </p:sp>
      <p:sp>
        <p:nvSpPr>
          <p:cNvPr id="15" name="Right Arrow 14">
            <a:extLst>
              <a:ext uri="{FF2B5EF4-FFF2-40B4-BE49-F238E27FC236}">
                <a16:creationId xmlns:a16="http://schemas.microsoft.com/office/drawing/2014/main" id="{B63B12DE-E2F4-33FD-C909-528DA98DA5C2}"/>
              </a:ext>
            </a:extLst>
          </p:cNvPr>
          <p:cNvSpPr/>
          <p:nvPr/>
        </p:nvSpPr>
        <p:spPr bwMode="auto">
          <a:xfrm>
            <a:off x="3657600" y="2558274"/>
            <a:ext cx="1066800" cy="600457"/>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34706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4" grpId="0"/>
      <p:bldP spid="6" grpId="0" build="p"/>
      <p:bldP spid="14" grpId="0" build="p"/>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04596F-71D7-E76C-5FA3-B599896F0BE9}"/>
              </a:ext>
            </a:extLst>
          </p:cNvPr>
          <p:cNvSpPr>
            <a:spLocks noGrp="1"/>
          </p:cNvSpPr>
          <p:nvPr>
            <p:ph type="body" idx="1"/>
          </p:nvPr>
        </p:nvSpPr>
        <p:spPr>
          <a:xfrm>
            <a:off x="787866" y="3602505"/>
            <a:ext cx="10363200" cy="707886"/>
          </a:xfrm>
        </p:spPr>
        <p:txBody>
          <a:bodyPr anchor="t">
            <a:spAutoFit/>
          </a:bodyPr>
          <a:lstStyle/>
          <a:p>
            <a:pPr algn="ctr"/>
            <a:r>
              <a:rPr lang="en-US" dirty="0"/>
              <a:t>But overly romanticized views hurt too!!!</a:t>
            </a:r>
          </a:p>
        </p:txBody>
      </p:sp>
      <p:sp>
        <p:nvSpPr>
          <p:cNvPr id="6" name="Title 1">
            <a:extLst>
              <a:ext uri="{FF2B5EF4-FFF2-40B4-BE49-F238E27FC236}">
                <a16:creationId xmlns:a16="http://schemas.microsoft.com/office/drawing/2014/main" id="{A5524C67-364E-FE99-3B68-BC6000716B55}"/>
              </a:ext>
            </a:extLst>
          </p:cNvPr>
          <p:cNvSpPr>
            <a:spLocks noGrp="1"/>
          </p:cNvSpPr>
          <p:nvPr/>
        </p:nvSpPr>
        <p:spPr bwMode="auto">
          <a:xfrm>
            <a:off x="914400" y="1676400"/>
            <a:ext cx="9906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rgbClr val="002060"/>
                </a:solidFill>
                <a:latin typeface="Arial" pitchFamily="34" charset="0"/>
                <a:ea typeface="Tahoma" pitchFamily="34" charset="0"/>
                <a:cs typeface="Arial" pitchFamily="34" charset="0"/>
              </a:defRPr>
            </a:lvl1pPr>
            <a:lvl2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2pPr>
            <a:lvl3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3pPr>
            <a:lvl4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4pPr>
            <a:lvl5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5pPr>
            <a:lvl6pPr marL="457189" algn="l" rtl="0" eaLnBrk="1" fontAlgn="base" hangingPunct="1">
              <a:spcBef>
                <a:spcPct val="0"/>
              </a:spcBef>
              <a:spcAft>
                <a:spcPct val="0"/>
              </a:spcAft>
              <a:defRPr sz="2400" b="1">
                <a:solidFill>
                  <a:schemeClr val="bg2"/>
                </a:solidFill>
                <a:latin typeface="Arial" pitchFamily="-65" charset="0"/>
              </a:defRPr>
            </a:lvl6pPr>
            <a:lvl7pPr marL="914377" algn="l" rtl="0" eaLnBrk="1" fontAlgn="base" hangingPunct="1">
              <a:spcBef>
                <a:spcPct val="0"/>
              </a:spcBef>
              <a:spcAft>
                <a:spcPct val="0"/>
              </a:spcAft>
              <a:defRPr sz="2400" b="1">
                <a:solidFill>
                  <a:schemeClr val="bg2"/>
                </a:solidFill>
                <a:latin typeface="Arial" pitchFamily="-65" charset="0"/>
              </a:defRPr>
            </a:lvl7pPr>
            <a:lvl8pPr marL="1371566" algn="l" rtl="0" eaLnBrk="1" fontAlgn="base" hangingPunct="1">
              <a:spcBef>
                <a:spcPct val="0"/>
              </a:spcBef>
              <a:spcAft>
                <a:spcPct val="0"/>
              </a:spcAft>
              <a:defRPr sz="2400" b="1">
                <a:solidFill>
                  <a:schemeClr val="bg2"/>
                </a:solidFill>
                <a:latin typeface="Arial" pitchFamily="-65" charset="0"/>
              </a:defRPr>
            </a:lvl8pPr>
            <a:lvl9pPr marL="1828754" algn="l" rtl="0" eaLnBrk="1" fontAlgn="base" hangingPunct="1">
              <a:spcBef>
                <a:spcPct val="0"/>
              </a:spcBef>
              <a:spcAft>
                <a:spcPct val="0"/>
              </a:spcAft>
              <a:defRPr sz="2400" b="1">
                <a:solidFill>
                  <a:schemeClr val="bg2"/>
                </a:solidFill>
                <a:latin typeface="Arial" pitchFamily="-65" charset="0"/>
              </a:defRPr>
            </a:lvl9pPr>
          </a:lstStyle>
          <a:p>
            <a:pPr algn="ctr"/>
            <a:r>
              <a:rPr lang="en-US" i="1" dirty="0"/>
              <a:t>When evaluating those from lower social class origins, deficit models are problematic</a:t>
            </a:r>
          </a:p>
        </p:txBody>
      </p:sp>
      <p:sp>
        <p:nvSpPr>
          <p:cNvPr id="2" name="Text Placeholder 2">
            <a:extLst>
              <a:ext uri="{FF2B5EF4-FFF2-40B4-BE49-F238E27FC236}">
                <a16:creationId xmlns:a16="http://schemas.microsoft.com/office/drawing/2014/main" id="{F6753233-83DF-B5A7-905B-F473D0F21D90}"/>
              </a:ext>
            </a:extLst>
          </p:cNvPr>
          <p:cNvSpPr txBox="1">
            <a:spLocks/>
          </p:cNvSpPr>
          <p:nvPr/>
        </p:nvSpPr>
        <p:spPr bwMode="auto">
          <a:xfrm>
            <a:off x="1447800" y="4482181"/>
            <a:ext cx="10363200" cy="7078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1" fontAlgn="base" hangingPunct="1">
              <a:spcBef>
                <a:spcPct val="20000"/>
              </a:spcBef>
              <a:spcAft>
                <a:spcPct val="0"/>
              </a:spcAft>
              <a:buNone/>
              <a:defRPr sz="4000" b="1">
                <a:solidFill>
                  <a:srgbClr val="002060"/>
                </a:solidFill>
                <a:latin typeface="+mj-lt"/>
                <a:ea typeface="ＭＳ Ｐゴシック" pitchFamily="-65" charset="-128"/>
                <a:cs typeface="Calibri"/>
              </a:defRPr>
            </a:lvl1pPr>
            <a:lvl2pPr marL="457189" indent="0" algn="l" rtl="0" eaLnBrk="1" fontAlgn="base" hangingPunct="1">
              <a:spcBef>
                <a:spcPct val="20000"/>
              </a:spcBef>
              <a:spcAft>
                <a:spcPct val="0"/>
              </a:spcAft>
              <a:buNone/>
              <a:defRPr sz="1800">
                <a:solidFill>
                  <a:schemeClr val="tx1"/>
                </a:solidFill>
                <a:latin typeface="+mj-lt"/>
                <a:ea typeface="ＭＳ Ｐゴシック" pitchFamily="-65" charset="-128"/>
                <a:cs typeface="Calibri"/>
              </a:defRPr>
            </a:lvl2pPr>
            <a:lvl3pPr marL="914377" indent="0" algn="l" rtl="0" eaLnBrk="1" fontAlgn="base" hangingPunct="1">
              <a:spcBef>
                <a:spcPct val="20000"/>
              </a:spcBef>
              <a:spcAft>
                <a:spcPct val="0"/>
              </a:spcAft>
              <a:buNone/>
              <a:defRPr sz="1600">
                <a:solidFill>
                  <a:schemeClr val="tx1"/>
                </a:solidFill>
                <a:latin typeface="+mj-lt"/>
                <a:ea typeface="ＭＳ Ｐゴシック" pitchFamily="-65" charset="-128"/>
                <a:cs typeface="Calibri"/>
              </a:defRPr>
            </a:lvl3pPr>
            <a:lvl4pPr marL="1371566" indent="0" algn="l" rtl="0" eaLnBrk="1" fontAlgn="base" hangingPunct="1">
              <a:spcBef>
                <a:spcPct val="20000"/>
              </a:spcBef>
              <a:spcAft>
                <a:spcPct val="0"/>
              </a:spcAft>
              <a:buNone/>
              <a:defRPr sz="1400">
                <a:solidFill>
                  <a:schemeClr val="tx1"/>
                </a:solidFill>
                <a:latin typeface="+mj-lt"/>
                <a:ea typeface="ＭＳ Ｐゴシック" pitchFamily="-65" charset="-128"/>
                <a:cs typeface="Calibri"/>
              </a:defRPr>
            </a:lvl4pPr>
            <a:lvl5pPr marL="1828754" indent="0" algn="l" rtl="0" eaLnBrk="1" fontAlgn="base" hangingPunct="1">
              <a:spcBef>
                <a:spcPct val="20000"/>
              </a:spcBef>
              <a:spcAft>
                <a:spcPct val="0"/>
              </a:spcAft>
              <a:buNone/>
              <a:defRPr sz="1400">
                <a:solidFill>
                  <a:schemeClr val="tx1"/>
                </a:solidFill>
                <a:latin typeface="+mj-lt"/>
                <a:ea typeface="ＭＳ Ｐゴシック" pitchFamily="-65" charset="-128"/>
                <a:cs typeface="Calibri"/>
              </a:defRPr>
            </a:lvl5pPr>
            <a:lvl6pPr marL="2285943" indent="0" algn="l" rtl="0" eaLnBrk="1" fontAlgn="base" hangingPunct="1">
              <a:spcBef>
                <a:spcPct val="20000"/>
              </a:spcBef>
              <a:spcAft>
                <a:spcPct val="0"/>
              </a:spcAft>
              <a:buNone/>
              <a:defRPr sz="1400">
                <a:solidFill>
                  <a:schemeClr val="tx1"/>
                </a:solidFill>
                <a:latin typeface="+mn-lt"/>
                <a:ea typeface="ＭＳ Ｐゴシック" pitchFamily="-65" charset="-128"/>
              </a:defRPr>
            </a:lvl6pPr>
            <a:lvl7pPr marL="2743131" indent="0" algn="l" rtl="0" eaLnBrk="1" fontAlgn="base" hangingPunct="1">
              <a:spcBef>
                <a:spcPct val="20000"/>
              </a:spcBef>
              <a:spcAft>
                <a:spcPct val="0"/>
              </a:spcAft>
              <a:buNone/>
              <a:defRPr sz="1400">
                <a:solidFill>
                  <a:schemeClr val="tx1"/>
                </a:solidFill>
                <a:latin typeface="+mn-lt"/>
                <a:ea typeface="ＭＳ Ｐゴシック" pitchFamily="-65" charset="-128"/>
              </a:defRPr>
            </a:lvl7pPr>
            <a:lvl8pPr marL="3200320" indent="0" algn="l" rtl="0" eaLnBrk="1" fontAlgn="base" hangingPunct="1">
              <a:spcBef>
                <a:spcPct val="20000"/>
              </a:spcBef>
              <a:spcAft>
                <a:spcPct val="0"/>
              </a:spcAft>
              <a:buNone/>
              <a:defRPr sz="1400">
                <a:solidFill>
                  <a:schemeClr val="tx1"/>
                </a:solidFill>
                <a:latin typeface="+mn-lt"/>
                <a:ea typeface="ＭＳ Ｐゴシック" pitchFamily="-65" charset="-128"/>
              </a:defRPr>
            </a:lvl8pPr>
            <a:lvl9pPr marL="3657509" indent="0" algn="l" rtl="0" eaLnBrk="1" fontAlgn="base" hangingPunct="1">
              <a:spcBef>
                <a:spcPct val="20000"/>
              </a:spcBef>
              <a:spcAft>
                <a:spcPct val="0"/>
              </a:spcAft>
              <a:buNone/>
              <a:defRPr sz="1400">
                <a:solidFill>
                  <a:schemeClr val="tx1"/>
                </a:solidFill>
                <a:latin typeface="+mn-lt"/>
                <a:ea typeface="ＭＳ Ｐゴシック" pitchFamily="-65" charset="-128"/>
              </a:defRPr>
            </a:lvl9pPr>
          </a:lstStyle>
          <a:p>
            <a:r>
              <a:rPr lang="en-US" kern="0" dirty="0">
                <a:sym typeface="Wingdings" pitchFamily="2" charset="2"/>
              </a:rPr>
              <a:t> exploitation</a:t>
            </a:r>
            <a:endParaRPr lang="en-US" kern="0" dirty="0"/>
          </a:p>
        </p:txBody>
      </p:sp>
      <p:sp>
        <p:nvSpPr>
          <p:cNvPr id="4" name="Text Placeholder 2">
            <a:extLst>
              <a:ext uri="{FF2B5EF4-FFF2-40B4-BE49-F238E27FC236}">
                <a16:creationId xmlns:a16="http://schemas.microsoft.com/office/drawing/2014/main" id="{302FD60D-5C03-D08F-9F58-ACB333108C13}"/>
              </a:ext>
            </a:extLst>
          </p:cNvPr>
          <p:cNvSpPr txBox="1">
            <a:spLocks/>
          </p:cNvSpPr>
          <p:nvPr/>
        </p:nvSpPr>
        <p:spPr bwMode="auto">
          <a:xfrm>
            <a:off x="1447800" y="5361857"/>
            <a:ext cx="10363200" cy="7078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1" fontAlgn="base" hangingPunct="1">
              <a:spcBef>
                <a:spcPct val="20000"/>
              </a:spcBef>
              <a:spcAft>
                <a:spcPct val="0"/>
              </a:spcAft>
              <a:buNone/>
              <a:defRPr sz="4000" b="1">
                <a:solidFill>
                  <a:srgbClr val="002060"/>
                </a:solidFill>
                <a:latin typeface="+mj-lt"/>
                <a:ea typeface="ＭＳ Ｐゴシック" pitchFamily="-65" charset="-128"/>
                <a:cs typeface="Calibri"/>
              </a:defRPr>
            </a:lvl1pPr>
            <a:lvl2pPr marL="457189" indent="0" algn="l" rtl="0" eaLnBrk="1" fontAlgn="base" hangingPunct="1">
              <a:spcBef>
                <a:spcPct val="20000"/>
              </a:spcBef>
              <a:spcAft>
                <a:spcPct val="0"/>
              </a:spcAft>
              <a:buNone/>
              <a:defRPr sz="1800">
                <a:solidFill>
                  <a:schemeClr val="tx1"/>
                </a:solidFill>
                <a:latin typeface="+mj-lt"/>
                <a:ea typeface="ＭＳ Ｐゴシック" pitchFamily="-65" charset="-128"/>
                <a:cs typeface="Calibri"/>
              </a:defRPr>
            </a:lvl2pPr>
            <a:lvl3pPr marL="914377" indent="0" algn="l" rtl="0" eaLnBrk="1" fontAlgn="base" hangingPunct="1">
              <a:spcBef>
                <a:spcPct val="20000"/>
              </a:spcBef>
              <a:spcAft>
                <a:spcPct val="0"/>
              </a:spcAft>
              <a:buNone/>
              <a:defRPr sz="1600">
                <a:solidFill>
                  <a:schemeClr val="tx1"/>
                </a:solidFill>
                <a:latin typeface="+mj-lt"/>
                <a:ea typeface="ＭＳ Ｐゴシック" pitchFamily="-65" charset="-128"/>
                <a:cs typeface="Calibri"/>
              </a:defRPr>
            </a:lvl3pPr>
            <a:lvl4pPr marL="1371566" indent="0" algn="l" rtl="0" eaLnBrk="1" fontAlgn="base" hangingPunct="1">
              <a:spcBef>
                <a:spcPct val="20000"/>
              </a:spcBef>
              <a:spcAft>
                <a:spcPct val="0"/>
              </a:spcAft>
              <a:buNone/>
              <a:defRPr sz="1400">
                <a:solidFill>
                  <a:schemeClr val="tx1"/>
                </a:solidFill>
                <a:latin typeface="+mj-lt"/>
                <a:ea typeface="ＭＳ Ｐゴシック" pitchFamily="-65" charset="-128"/>
                <a:cs typeface="Calibri"/>
              </a:defRPr>
            </a:lvl4pPr>
            <a:lvl5pPr marL="1828754" indent="0" algn="l" rtl="0" eaLnBrk="1" fontAlgn="base" hangingPunct="1">
              <a:spcBef>
                <a:spcPct val="20000"/>
              </a:spcBef>
              <a:spcAft>
                <a:spcPct val="0"/>
              </a:spcAft>
              <a:buNone/>
              <a:defRPr sz="1400">
                <a:solidFill>
                  <a:schemeClr val="tx1"/>
                </a:solidFill>
                <a:latin typeface="+mj-lt"/>
                <a:ea typeface="ＭＳ Ｐゴシック" pitchFamily="-65" charset="-128"/>
                <a:cs typeface="Calibri"/>
              </a:defRPr>
            </a:lvl5pPr>
            <a:lvl6pPr marL="2285943" indent="0" algn="l" rtl="0" eaLnBrk="1" fontAlgn="base" hangingPunct="1">
              <a:spcBef>
                <a:spcPct val="20000"/>
              </a:spcBef>
              <a:spcAft>
                <a:spcPct val="0"/>
              </a:spcAft>
              <a:buNone/>
              <a:defRPr sz="1400">
                <a:solidFill>
                  <a:schemeClr val="tx1"/>
                </a:solidFill>
                <a:latin typeface="+mn-lt"/>
                <a:ea typeface="ＭＳ Ｐゴシック" pitchFamily="-65" charset="-128"/>
              </a:defRPr>
            </a:lvl6pPr>
            <a:lvl7pPr marL="2743131" indent="0" algn="l" rtl="0" eaLnBrk="1" fontAlgn="base" hangingPunct="1">
              <a:spcBef>
                <a:spcPct val="20000"/>
              </a:spcBef>
              <a:spcAft>
                <a:spcPct val="0"/>
              </a:spcAft>
              <a:buNone/>
              <a:defRPr sz="1400">
                <a:solidFill>
                  <a:schemeClr val="tx1"/>
                </a:solidFill>
                <a:latin typeface="+mn-lt"/>
                <a:ea typeface="ＭＳ Ｐゴシック" pitchFamily="-65" charset="-128"/>
              </a:defRPr>
            </a:lvl7pPr>
            <a:lvl8pPr marL="3200320" indent="0" algn="l" rtl="0" eaLnBrk="1" fontAlgn="base" hangingPunct="1">
              <a:spcBef>
                <a:spcPct val="20000"/>
              </a:spcBef>
              <a:spcAft>
                <a:spcPct val="0"/>
              </a:spcAft>
              <a:buNone/>
              <a:defRPr sz="1400">
                <a:solidFill>
                  <a:schemeClr val="tx1"/>
                </a:solidFill>
                <a:latin typeface="+mn-lt"/>
                <a:ea typeface="ＭＳ Ｐゴシック" pitchFamily="-65" charset="-128"/>
              </a:defRPr>
            </a:lvl8pPr>
            <a:lvl9pPr marL="3657509" indent="0" algn="l" rtl="0" eaLnBrk="1" fontAlgn="base" hangingPunct="1">
              <a:spcBef>
                <a:spcPct val="20000"/>
              </a:spcBef>
              <a:spcAft>
                <a:spcPct val="0"/>
              </a:spcAft>
              <a:buNone/>
              <a:defRPr sz="1400">
                <a:solidFill>
                  <a:schemeClr val="tx1"/>
                </a:solidFill>
                <a:latin typeface="+mn-lt"/>
                <a:ea typeface="ＭＳ Ｐゴシック" pitchFamily="-65" charset="-128"/>
              </a:defRPr>
            </a:lvl9pPr>
          </a:lstStyle>
          <a:p>
            <a:r>
              <a:rPr lang="en-US" kern="0" dirty="0">
                <a:sym typeface="Wingdings" pitchFamily="2" charset="2"/>
              </a:rPr>
              <a:t> funneling into low-status positions</a:t>
            </a:r>
            <a:endParaRPr lang="en-US" kern="0" dirty="0"/>
          </a:p>
        </p:txBody>
      </p:sp>
    </p:spTree>
    <p:extLst>
      <p:ext uri="{BB962C8B-B14F-4D97-AF65-F5344CB8AC3E}">
        <p14:creationId xmlns:p14="http://schemas.microsoft.com/office/powerpoint/2010/main" val="3453231677"/>
      </p:ext>
    </p:extLst>
  </p:cSld>
  <p:clrMapOvr>
    <a:masterClrMapping/>
  </p:clrMapOvr>
  <mc:AlternateContent xmlns:mc="http://schemas.openxmlformats.org/markup-compatibility/2006" xmlns:p14="http://schemas.microsoft.com/office/powerpoint/2010/main">
    <mc:Choice Requires="p14">
      <p:transition spd="slow" p14:dur="2000" advTm="6270"/>
    </mc:Choice>
    <mc:Fallback xmlns="">
      <p:transition spd="slow" advTm="62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A708F-EB34-3E40-2F69-B6D97C2C8A41}"/>
              </a:ext>
            </a:extLst>
          </p:cNvPr>
          <p:cNvSpPr txBox="1">
            <a:spLocks/>
          </p:cNvSpPr>
          <p:nvPr/>
        </p:nvSpPr>
        <p:spPr>
          <a:xfrm>
            <a:off x="2743200" y="3962400"/>
            <a:ext cx="5881158" cy="3131979"/>
          </a:xfrm>
          <a:prstGeom prst="rect">
            <a:avLst/>
          </a:prstGeom>
        </p:spPr>
        <p:txBody>
          <a:bodyPr anchor="ctr"/>
          <a:lstStyle>
            <a:lvl1pPr marL="342891" indent="-342891"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1pPr>
            <a:lvl2pPr marL="742932" indent="-285744" algn="l" rtl="0" eaLnBrk="1" fontAlgn="base" hangingPunct="1">
              <a:spcBef>
                <a:spcPct val="20000"/>
              </a:spcBef>
              <a:spcAft>
                <a:spcPct val="0"/>
              </a:spcAft>
              <a:buChar char="–"/>
              <a:defRPr sz="2400">
                <a:solidFill>
                  <a:schemeClr val="tx1"/>
                </a:solidFill>
                <a:latin typeface="+mj-lt"/>
                <a:ea typeface="ＭＳ Ｐゴシック" pitchFamily="-65" charset="-128"/>
                <a:cs typeface="Calibri"/>
              </a:defRPr>
            </a:lvl2pPr>
            <a:lvl3pPr marL="1142971"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3pPr>
            <a:lvl4pPr marL="1600160"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4pPr>
            <a:lvl5pPr marL="2057349" indent="-228594" algn="l" rtl="0" eaLnBrk="1" fontAlgn="base" hangingPunct="1">
              <a:spcBef>
                <a:spcPct val="20000"/>
              </a:spcBef>
              <a:spcAft>
                <a:spcPct val="0"/>
              </a:spcAft>
              <a:buChar char="»"/>
              <a:defRPr sz="2200">
                <a:solidFill>
                  <a:schemeClr val="tx1"/>
                </a:solidFill>
                <a:latin typeface="+mj-lt"/>
                <a:ea typeface="ＭＳ Ｐゴシック" pitchFamily="-65" charset="-128"/>
                <a:cs typeface="Calibri"/>
              </a:defRPr>
            </a:lvl5pPr>
            <a:lvl6pPr marL="2514537" indent="-228594" algn="l" rtl="0" eaLnBrk="1" fontAlgn="base" hangingPunct="1">
              <a:spcBef>
                <a:spcPct val="20000"/>
              </a:spcBef>
              <a:spcAft>
                <a:spcPct val="0"/>
              </a:spcAft>
              <a:buChar char="»"/>
              <a:defRPr>
                <a:solidFill>
                  <a:schemeClr val="tx1"/>
                </a:solidFill>
                <a:latin typeface="+mn-lt"/>
                <a:ea typeface="ＭＳ Ｐゴシック" pitchFamily="-65" charset="-128"/>
              </a:defRPr>
            </a:lvl6pPr>
            <a:lvl7pPr marL="2971726" indent="-228594" algn="l" rtl="0" eaLnBrk="1" fontAlgn="base" hangingPunct="1">
              <a:spcBef>
                <a:spcPct val="20000"/>
              </a:spcBef>
              <a:spcAft>
                <a:spcPct val="0"/>
              </a:spcAft>
              <a:buChar char="»"/>
              <a:defRPr>
                <a:solidFill>
                  <a:schemeClr val="tx1"/>
                </a:solidFill>
                <a:latin typeface="+mn-lt"/>
                <a:ea typeface="ＭＳ Ｐゴシック" pitchFamily="-65" charset="-128"/>
              </a:defRPr>
            </a:lvl7pPr>
            <a:lvl8pPr marL="3428914" indent="-228594" algn="l" rtl="0" eaLnBrk="1" fontAlgn="base" hangingPunct="1">
              <a:spcBef>
                <a:spcPct val="20000"/>
              </a:spcBef>
              <a:spcAft>
                <a:spcPct val="0"/>
              </a:spcAft>
              <a:buChar char="»"/>
              <a:defRPr>
                <a:solidFill>
                  <a:schemeClr val="tx1"/>
                </a:solidFill>
                <a:latin typeface="+mn-lt"/>
                <a:ea typeface="ＭＳ Ｐゴシック" pitchFamily="-65" charset="-128"/>
              </a:defRPr>
            </a:lvl8pPr>
            <a:lvl9pPr marL="3886103" indent="-228594" algn="l" rtl="0" eaLnBrk="1" fontAlgn="base" hangingPunct="1">
              <a:spcBef>
                <a:spcPct val="20000"/>
              </a:spcBef>
              <a:spcAft>
                <a:spcPct val="0"/>
              </a:spcAft>
              <a:buChar char="»"/>
              <a:defRPr>
                <a:solidFill>
                  <a:schemeClr val="tx1"/>
                </a:solidFill>
                <a:latin typeface="+mn-lt"/>
                <a:ea typeface="ＭＳ Ｐゴシック" pitchFamily="-65" charset="-128"/>
              </a:defRPr>
            </a:lvl9pPr>
          </a:lstStyle>
          <a:p>
            <a:pPr marL="0" indent="0" algn="ctr">
              <a:buNone/>
            </a:pPr>
            <a:r>
              <a:rPr lang="en-US" sz="3600" b="1" kern="0" dirty="0">
                <a:solidFill>
                  <a:srgbClr val="002060"/>
                </a:solidFill>
              </a:rPr>
              <a:t>Thank you!</a:t>
            </a:r>
          </a:p>
          <a:p>
            <a:pPr marL="0" indent="0" algn="ctr">
              <a:buNone/>
            </a:pPr>
            <a:endParaRPr lang="en-US" sz="3600" b="1" kern="0" dirty="0">
              <a:solidFill>
                <a:srgbClr val="002060"/>
              </a:solidFill>
            </a:endParaRPr>
          </a:p>
          <a:p>
            <a:pPr marL="0" indent="0" algn="ctr">
              <a:buNone/>
            </a:pPr>
            <a:r>
              <a:rPr lang="en-US" b="1" kern="0" dirty="0">
                <a:solidFill>
                  <a:srgbClr val="002060"/>
                </a:solidFill>
              </a:rPr>
              <a:t>Questions and comments to:</a:t>
            </a:r>
          </a:p>
          <a:p>
            <a:pPr marL="0" indent="0" algn="ctr">
              <a:buNone/>
            </a:pPr>
            <a:r>
              <a:rPr lang="en-US" b="1" kern="0" dirty="0">
                <a:solidFill>
                  <a:srgbClr val="002060"/>
                </a:solidFill>
              </a:rPr>
              <a:t>Shuang Wu</a:t>
            </a:r>
          </a:p>
          <a:p>
            <a:pPr marL="0" indent="0" algn="ctr">
              <a:buNone/>
            </a:pPr>
            <a:r>
              <a:rPr lang="en-US" b="1" kern="0" dirty="0">
                <a:solidFill>
                  <a:srgbClr val="002060"/>
                </a:solidFill>
              </a:rPr>
              <a:t>shuang.t.wu@rady.ucsd.edu</a:t>
            </a:r>
          </a:p>
          <a:p>
            <a:pPr marL="0" indent="0" algn="ctr">
              <a:buNone/>
            </a:pPr>
            <a:endParaRPr lang="en-US" sz="3600" b="1" kern="0" dirty="0">
              <a:solidFill>
                <a:srgbClr val="002060"/>
              </a:solidFill>
            </a:endParaRPr>
          </a:p>
        </p:txBody>
      </p:sp>
      <p:pic>
        <p:nvPicPr>
          <p:cNvPr id="3076" name="Picture 4" descr="University of Virginia Darden School of Business on LinkedIn: Peter Belmi |  UVA Darden School of Business | 10 comments">
            <a:extLst>
              <a:ext uri="{FF2B5EF4-FFF2-40B4-BE49-F238E27FC236}">
                <a16:creationId xmlns:a16="http://schemas.microsoft.com/office/drawing/2014/main" id="{9B64C5EC-0CDF-3333-5B11-4EA1F39F12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70" t="-657" r="14967" b="1"/>
          <a:stretch/>
        </p:blipFill>
        <p:spPr bwMode="auto">
          <a:xfrm>
            <a:off x="793445" y="228600"/>
            <a:ext cx="3245155" cy="3245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3D1A57-FD0C-F2A3-5381-29BBAE8C87ED}"/>
              </a:ext>
            </a:extLst>
          </p:cNvPr>
          <p:cNvSpPr txBox="1"/>
          <p:nvPr/>
        </p:nvSpPr>
        <p:spPr>
          <a:xfrm>
            <a:off x="1375398" y="3576935"/>
            <a:ext cx="1776448" cy="461665"/>
          </a:xfrm>
          <a:prstGeom prst="rect">
            <a:avLst/>
          </a:prstGeom>
          <a:noFill/>
        </p:spPr>
        <p:txBody>
          <a:bodyPr wrap="none" rtlCol="0">
            <a:spAutoFit/>
          </a:bodyPr>
          <a:lstStyle/>
          <a:p>
            <a:r>
              <a:rPr lang="en-US" dirty="0"/>
              <a:t>Peter </a:t>
            </a:r>
            <a:r>
              <a:rPr lang="en-US" dirty="0" err="1"/>
              <a:t>Belmi</a:t>
            </a:r>
            <a:endParaRPr lang="en-US" dirty="0"/>
          </a:p>
        </p:txBody>
      </p:sp>
      <p:pic>
        <p:nvPicPr>
          <p:cNvPr id="5" name="Picture 4" descr="A person with her arms crossed&#10;&#10;Description automatically generated">
            <a:extLst>
              <a:ext uri="{FF2B5EF4-FFF2-40B4-BE49-F238E27FC236}">
                <a16:creationId xmlns:a16="http://schemas.microsoft.com/office/drawing/2014/main" id="{E5E80C2A-4433-A406-AAE0-6042E6B275FE}"/>
              </a:ext>
            </a:extLst>
          </p:cNvPr>
          <p:cNvPicPr>
            <a:picLocks noChangeAspect="1"/>
          </p:cNvPicPr>
          <p:nvPr/>
        </p:nvPicPr>
        <p:blipFill rotWithShape="1">
          <a:blip r:embed="rId3">
            <a:extLst>
              <a:ext uri="{28A0092B-C50C-407E-A947-70E740481C1C}">
                <a14:useLocalDpi xmlns:a14="http://schemas.microsoft.com/office/drawing/2010/main" val="0"/>
              </a:ext>
            </a:extLst>
          </a:blip>
          <a:srcRect r="8503" b="6734"/>
          <a:stretch/>
        </p:blipFill>
        <p:spPr>
          <a:xfrm>
            <a:off x="6226631" y="293914"/>
            <a:ext cx="1949755" cy="2633139"/>
          </a:xfrm>
          <a:prstGeom prst="rect">
            <a:avLst/>
          </a:prstGeom>
        </p:spPr>
      </p:pic>
      <p:pic>
        <p:nvPicPr>
          <p:cNvPr id="7" name="Picture 6" descr="A person in a red dress&#10;&#10;Description automatically generated">
            <a:extLst>
              <a:ext uri="{FF2B5EF4-FFF2-40B4-BE49-F238E27FC236}">
                <a16:creationId xmlns:a16="http://schemas.microsoft.com/office/drawing/2014/main" id="{FA6889AE-F0DD-545A-9FB0-9E2E2D8CDAAA}"/>
              </a:ext>
            </a:extLst>
          </p:cNvPr>
          <p:cNvPicPr>
            <a:picLocks noChangeAspect="1"/>
          </p:cNvPicPr>
          <p:nvPr/>
        </p:nvPicPr>
        <p:blipFill rotWithShape="1">
          <a:blip r:embed="rId4">
            <a:extLst>
              <a:ext uri="{28A0092B-C50C-407E-A947-70E740481C1C}">
                <a14:useLocalDpi xmlns:a14="http://schemas.microsoft.com/office/drawing/2010/main" val="0"/>
              </a:ext>
            </a:extLst>
          </a:blip>
          <a:srcRect l="14469" r="11484"/>
          <a:stretch/>
        </p:blipFill>
        <p:spPr>
          <a:xfrm>
            <a:off x="9067800" y="293913"/>
            <a:ext cx="1949755" cy="2633139"/>
          </a:xfrm>
          <a:prstGeom prst="rect">
            <a:avLst/>
          </a:prstGeom>
        </p:spPr>
      </p:pic>
      <p:sp>
        <p:nvSpPr>
          <p:cNvPr id="8" name="TextBox 7">
            <a:extLst>
              <a:ext uri="{FF2B5EF4-FFF2-40B4-BE49-F238E27FC236}">
                <a16:creationId xmlns:a16="http://schemas.microsoft.com/office/drawing/2014/main" id="{63C21696-1B59-A2DF-B361-98459B7E900B}"/>
              </a:ext>
            </a:extLst>
          </p:cNvPr>
          <p:cNvSpPr txBox="1"/>
          <p:nvPr/>
        </p:nvSpPr>
        <p:spPr>
          <a:xfrm>
            <a:off x="5952608" y="2988033"/>
            <a:ext cx="2497800" cy="461665"/>
          </a:xfrm>
          <a:prstGeom prst="rect">
            <a:avLst/>
          </a:prstGeom>
          <a:noFill/>
        </p:spPr>
        <p:txBody>
          <a:bodyPr wrap="none" rtlCol="0">
            <a:spAutoFit/>
          </a:bodyPr>
          <a:lstStyle/>
          <a:p>
            <a:r>
              <a:rPr lang="en-US" dirty="0"/>
              <a:t>Katharine Chang</a:t>
            </a:r>
          </a:p>
        </p:txBody>
      </p:sp>
      <p:sp>
        <p:nvSpPr>
          <p:cNvPr id="9" name="TextBox 8">
            <a:extLst>
              <a:ext uri="{FF2B5EF4-FFF2-40B4-BE49-F238E27FC236}">
                <a16:creationId xmlns:a16="http://schemas.microsoft.com/office/drawing/2014/main" id="{59CEC56C-6049-7039-9FB8-520F2D35DE1C}"/>
              </a:ext>
            </a:extLst>
          </p:cNvPr>
          <p:cNvSpPr txBox="1"/>
          <p:nvPr/>
        </p:nvSpPr>
        <p:spPr>
          <a:xfrm>
            <a:off x="8888354" y="3006176"/>
            <a:ext cx="2308645" cy="461665"/>
          </a:xfrm>
          <a:prstGeom prst="rect">
            <a:avLst/>
          </a:prstGeom>
          <a:noFill/>
        </p:spPr>
        <p:txBody>
          <a:bodyPr wrap="none" rtlCol="0">
            <a:spAutoFit/>
          </a:bodyPr>
          <a:lstStyle/>
          <a:p>
            <a:r>
              <a:rPr lang="en-US" dirty="0"/>
              <a:t>Roma Farooqui</a:t>
            </a:r>
          </a:p>
        </p:txBody>
      </p:sp>
    </p:spTree>
    <p:extLst>
      <p:ext uri="{BB962C8B-B14F-4D97-AF65-F5344CB8AC3E}">
        <p14:creationId xmlns:p14="http://schemas.microsoft.com/office/powerpoint/2010/main" val="1911668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C438D6-C664-BB8B-13BE-B3010AD3652B}"/>
              </a:ext>
            </a:extLst>
          </p:cNvPr>
          <p:cNvSpPr>
            <a:spLocks noGrp="1"/>
          </p:cNvSpPr>
          <p:nvPr>
            <p:ph sz="half" idx="1"/>
          </p:nvPr>
        </p:nvSpPr>
        <p:spPr/>
        <p:txBody>
          <a:bodyPr/>
          <a:lstStyle/>
          <a:p>
            <a:pPr marL="0" indent="0">
              <a:buNone/>
            </a:pPr>
            <a:r>
              <a:rPr lang="en-US" kern="0" dirty="0"/>
              <a:t>From</a:t>
            </a:r>
            <a:r>
              <a:rPr lang="zh-CN" altLang="en-US" kern="0" dirty="0"/>
              <a:t> </a:t>
            </a:r>
            <a:r>
              <a:rPr lang="en-US" altLang="zh-CN" kern="0" dirty="0"/>
              <a:t>the Greek word “</a:t>
            </a:r>
            <a:r>
              <a:rPr lang="en-US" altLang="zh-CN" i="1" kern="0" dirty="0" err="1"/>
              <a:t>heros</a:t>
            </a:r>
            <a:r>
              <a:rPr lang="en-US" altLang="zh-CN" kern="0" dirty="0"/>
              <a:t>”: protector or defender</a:t>
            </a:r>
          </a:p>
          <a:p>
            <a:pPr marL="0" indent="0">
              <a:buNone/>
            </a:pPr>
            <a:endParaRPr lang="en-US" dirty="0"/>
          </a:p>
        </p:txBody>
      </p:sp>
      <p:sp>
        <p:nvSpPr>
          <p:cNvPr id="7" name="Title 6">
            <a:extLst>
              <a:ext uri="{FF2B5EF4-FFF2-40B4-BE49-F238E27FC236}">
                <a16:creationId xmlns:a16="http://schemas.microsoft.com/office/drawing/2014/main" id="{1ED068AD-6BAE-03D1-0709-E5F72850E51C}"/>
              </a:ext>
            </a:extLst>
          </p:cNvPr>
          <p:cNvSpPr>
            <a:spLocks noGrp="1"/>
          </p:cNvSpPr>
          <p:nvPr>
            <p:ph type="title"/>
          </p:nvPr>
        </p:nvSpPr>
        <p:spPr>
          <a:xfrm>
            <a:off x="301752" y="457200"/>
            <a:ext cx="10972800" cy="609600"/>
          </a:xfrm>
        </p:spPr>
        <p:txBody>
          <a:bodyPr/>
          <a:lstStyle/>
          <a:p>
            <a:r>
              <a:rPr lang="en-US" sz="3200" b="1" dirty="0">
                <a:solidFill>
                  <a:srgbClr val="002060"/>
                </a:solidFill>
              </a:rPr>
              <a:t>What does “</a:t>
            </a:r>
            <a:r>
              <a:rPr lang="en-US" sz="3200" b="1" i="1" dirty="0">
                <a:solidFill>
                  <a:srgbClr val="002060"/>
                </a:solidFill>
              </a:rPr>
              <a:t>Hero</a:t>
            </a:r>
            <a:r>
              <a:rPr lang="zh-CN" altLang="en-US" sz="3200" b="1" dirty="0">
                <a:solidFill>
                  <a:srgbClr val="002060"/>
                </a:solidFill>
              </a:rPr>
              <a:t>”</a:t>
            </a:r>
            <a:r>
              <a:rPr lang="en-US" sz="3200" b="1" dirty="0">
                <a:solidFill>
                  <a:srgbClr val="002060"/>
                </a:solidFill>
              </a:rPr>
              <a:t> mean?</a:t>
            </a:r>
            <a:endParaRPr lang="en-US" sz="3200" dirty="0"/>
          </a:p>
        </p:txBody>
      </p:sp>
      <p:sp>
        <p:nvSpPr>
          <p:cNvPr id="9" name="Content Placeholder 8">
            <a:extLst>
              <a:ext uri="{FF2B5EF4-FFF2-40B4-BE49-F238E27FC236}">
                <a16:creationId xmlns:a16="http://schemas.microsoft.com/office/drawing/2014/main" id="{9A6EB45F-FC43-3FC1-4FA2-75C7166AF76D}"/>
              </a:ext>
            </a:extLst>
          </p:cNvPr>
          <p:cNvSpPr>
            <a:spLocks noGrp="1"/>
          </p:cNvSpPr>
          <p:nvPr>
            <p:ph sz="half" idx="2"/>
          </p:nvPr>
        </p:nvSpPr>
        <p:spPr/>
        <p:txBody>
          <a:bodyPr/>
          <a:lstStyle/>
          <a:p>
            <a:pPr marL="0" indent="0">
              <a:buNone/>
            </a:pPr>
            <a:r>
              <a:rPr lang="en-US" kern="0" dirty="0">
                <a:solidFill>
                  <a:schemeClr val="tx2"/>
                </a:solidFill>
              </a:rPr>
              <a:t>The meaning has expanded to include more ordinary people.</a:t>
            </a:r>
          </a:p>
          <a:p>
            <a:endParaRPr lang="en-US" dirty="0"/>
          </a:p>
        </p:txBody>
      </p:sp>
      <p:pic>
        <p:nvPicPr>
          <p:cNvPr id="11" name="Picture 10">
            <a:extLst>
              <a:ext uri="{FF2B5EF4-FFF2-40B4-BE49-F238E27FC236}">
                <a16:creationId xmlns:a16="http://schemas.microsoft.com/office/drawing/2014/main" id="{6E3A21EB-1C22-6FFE-65EB-A19DE9A8F70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38200" y="2057400"/>
            <a:ext cx="3657600" cy="3657600"/>
          </a:xfrm>
          <a:prstGeom prst="rect">
            <a:avLst/>
          </a:prstGeom>
        </p:spPr>
      </p:pic>
      <p:pic>
        <p:nvPicPr>
          <p:cNvPr id="7172" name="Picture 4" descr="A simple, minimalistic line sketch of modern heroes, featuring a group of five people including a doctor, a soldier, a firefighter, a teacher, and a police officer. Each person is standing in a confident and heroic pose, wearing their respective uniforms or attire. The sketch should have clear, clean lines with no blocks of black, focusing on the modern heroic elements of these professions.">
            <a:extLst>
              <a:ext uri="{FF2B5EF4-FFF2-40B4-BE49-F238E27FC236}">
                <a16:creationId xmlns:a16="http://schemas.microsoft.com/office/drawing/2014/main" id="{7B5E014E-7DE8-A2E6-0600-2CF61D59E929}"/>
              </a:ext>
            </a:extLst>
          </p:cNvPr>
          <p:cNvPicPr>
            <a:picLocks noChangeAspect="1" noChangeArrowheads="1"/>
          </p:cNvPicPr>
          <p:nvPr/>
        </p:nvPicPr>
        <p:blipFill rotWithShape="1">
          <a:blip r:embed="rId5">
            <a:clrChange>
              <a:clrFrom>
                <a:srgbClr val="DCFFFF"/>
              </a:clrFrom>
              <a:clrTo>
                <a:srgbClr val="DCFFFF">
                  <a:alpha val="0"/>
                </a:srgbClr>
              </a:clrTo>
            </a:clrChange>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8749" b="11850"/>
          <a:stretch/>
        </p:blipFill>
        <p:spPr bwMode="auto">
          <a:xfrm>
            <a:off x="6161974" y="2133600"/>
            <a:ext cx="5270238"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8B7DA9-0F72-B9BB-AABD-88C99EA0E8E0}"/>
              </a:ext>
            </a:extLst>
          </p:cNvPr>
          <p:cNvSpPr txBox="1"/>
          <p:nvPr/>
        </p:nvSpPr>
        <p:spPr>
          <a:xfrm>
            <a:off x="152400" y="6400800"/>
            <a:ext cx="9372600" cy="369332"/>
          </a:xfrm>
          <a:prstGeom prst="rect">
            <a:avLst/>
          </a:prstGeom>
          <a:noFill/>
        </p:spPr>
        <p:txBody>
          <a:bodyPr wrap="square">
            <a:spAutoFit/>
          </a:bodyPr>
          <a:lstStyle/>
          <a:p>
            <a:r>
              <a:rPr lang="en-US" sz="1600" dirty="0">
                <a:latin typeface="Palatino" pitchFamily="2" charset="77"/>
                <a:ea typeface="Palatino" pitchFamily="2" charset="77"/>
              </a:rPr>
              <a:t>(</a:t>
            </a:r>
            <a:r>
              <a:rPr lang="en-US" sz="1800" dirty="0">
                <a:solidFill>
                  <a:srgbClr val="222222"/>
                </a:solidFill>
                <a:effectLst/>
                <a:highlight>
                  <a:srgbClr val="FFFFFF"/>
                </a:highlight>
                <a:latin typeface="Times New Roman" panose="02020603050405020304" pitchFamily="18" charset="0"/>
                <a:ea typeface="SimSun" panose="02010600030101010101" pitchFamily="2" charset="-122"/>
              </a:rPr>
              <a:t>Allison &amp; Goethals, 2011; Franco et al., 2011;</a:t>
            </a:r>
            <a:r>
              <a:rPr lang="en-US" sz="1400" dirty="0">
                <a:effectLst/>
              </a:rPr>
              <a:t> </a:t>
            </a:r>
            <a:r>
              <a:rPr lang="en-US" sz="1800" dirty="0">
                <a:solidFill>
                  <a:srgbClr val="222222"/>
                </a:solidFill>
                <a:effectLst/>
                <a:highlight>
                  <a:srgbClr val="FFFFFF"/>
                </a:highlight>
                <a:latin typeface="Times New Roman" panose="02020603050405020304" pitchFamily="18" charset="0"/>
                <a:ea typeface="SimSun" panose="02010600030101010101" pitchFamily="2" charset="-122"/>
              </a:rPr>
              <a:t>Harper, 2010; Kinsella et al., 2015</a:t>
            </a:r>
            <a:r>
              <a:rPr lang="en-US" sz="1600" dirty="0">
                <a:latin typeface="Palatino" pitchFamily="2" charset="77"/>
                <a:ea typeface="Palatino" pitchFamily="2" charset="77"/>
              </a:rPr>
              <a:t>)</a:t>
            </a:r>
          </a:p>
        </p:txBody>
      </p:sp>
    </p:spTree>
    <p:extLst>
      <p:ext uri="{BB962C8B-B14F-4D97-AF65-F5344CB8AC3E}">
        <p14:creationId xmlns:p14="http://schemas.microsoft.com/office/powerpoint/2010/main" val="407001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C438D6-C664-BB8B-13BE-B3010AD3652B}"/>
              </a:ext>
            </a:extLst>
          </p:cNvPr>
          <p:cNvSpPr>
            <a:spLocks noGrp="1"/>
          </p:cNvSpPr>
          <p:nvPr>
            <p:ph sz="half" idx="1"/>
          </p:nvPr>
        </p:nvSpPr>
        <p:spPr>
          <a:xfrm>
            <a:off x="6604000" y="1295400"/>
            <a:ext cx="5384800" cy="4830764"/>
          </a:xfrm>
        </p:spPr>
        <p:txBody>
          <a:bodyPr/>
          <a:lstStyle/>
          <a:p>
            <a:pPr marL="0" indent="0">
              <a:buNone/>
            </a:pPr>
            <a:r>
              <a:rPr lang="en-US" kern="0" dirty="0"/>
              <a:t>Those who possess prototypical traits:</a:t>
            </a:r>
            <a:endParaRPr lang="en-US" dirty="0"/>
          </a:p>
        </p:txBody>
      </p:sp>
      <p:sp>
        <p:nvSpPr>
          <p:cNvPr id="7" name="Title 6">
            <a:extLst>
              <a:ext uri="{FF2B5EF4-FFF2-40B4-BE49-F238E27FC236}">
                <a16:creationId xmlns:a16="http://schemas.microsoft.com/office/drawing/2014/main" id="{1ED068AD-6BAE-03D1-0709-E5F72850E51C}"/>
              </a:ext>
            </a:extLst>
          </p:cNvPr>
          <p:cNvSpPr>
            <a:spLocks noGrp="1"/>
          </p:cNvSpPr>
          <p:nvPr>
            <p:ph type="title"/>
          </p:nvPr>
        </p:nvSpPr>
        <p:spPr>
          <a:xfrm>
            <a:off x="301752" y="457200"/>
            <a:ext cx="10972800" cy="609600"/>
          </a:xfrm>
        </p:spPr>
        <p:txBody>
          <a:bodyPr/>
          <a:lstStyle/>
          <a:p>
            <a:pPr algn="ctr"/>
            <a:r>
              <a:rPr lang="en-US" sz="3200" b="1" dirty="0">
                <a:solidFill>
                  <a:srgbClr val="002060"/>
                </a:solidFill>
              </a:rPr>
              <a:t>Who are considered heroes?</a:t>
            </a:r>
          </a:p>
        </p:txBody>
      </p:sp>
      <p:sp>
        <p:nvSpPr>
          <p:cNvPr id="9" name="Content Placeholder 8">
            <a:extLst>
              <a:ext uri="{FF2B5EF4-FFF2-40B4-BE49-F238E27FC236}">
                <a16:creationId xmlns:a16="http://schemas.microsoft.com/office/drawing/2014/main" id="{9A6EB45F-FC43-3FC1-4FA2-75C7166AF76D}"/>
              </a:ext>
            </a:extLst>
          </p:cNvPr>
          <p:cNvSpPr>
            <a:spLocks noGrp="1"/>
          </p:cNvSpPr>
          <p:nvPr>
            <p:ph sz="half" idx="2"/>
          </p:nvPr>
        </p:nvSpPr>
        <p:spPr>
          <a:xfrm>
            <a:off x="203200" y="1293168"/>
            <a:ext cx="5384800" cy="4830764"/>
          </a:xfrm>
        </p:spPr>
        <p:txBody>
          <a:bodyPr/>
          <a:lstStyle/>
          <a:p>
            <a:pPr marL="0" indent="0">
              <a:buNone/>
            </a:pPr>
            <a:r>
              <a:rPr lang="en-US" kern="0" dirty="0">
                <a:solidFill>
                  <a:schemeClr val="tx2"/>
                </a:solidFill>
              </a:rPr>
              <a:t>Those whose experience fits a hero’s journey narrative:</a:t>
            </a:r>
          </a:p>
          <a:p>
            <a:pPr marL="0" indent="0">
              <a:buNone/>
            </a:pPr>
            <a:endParaRPr lang="en-US" dirty="0"/>
          </a:p>
        </p:txBody>
      </p:sp>
      <p:pic>
        <p:nvPicPr>
          <p:cNvPr id="2" name="Picture 1">
            <a:extLst>
              <a:ext uri="{FF2B5EF4-FFF2-40B4-BE49-F238E27FC236}">
                <a16:creationId xmlns:a16="http://schemas.microsoft.com/office/drawing/2014/main" id="{5976178D-F70C-7F3F-C099-52E59802C425}"/>
              </a:ext>
            </a:extLst>
          </p:cNvPr>
          <p:cNvPicPr>
            <a:picLocks noChangeAspect="1"/>
          </p:cNvPicPr>
          <p:nvPr/>
        </p:nvPicPr>
        <p:blipFill>
          <a:blip r:embed="rId3"/>
          <a:stretch>
            <a:fillRect/>
          </a:stretch>
        </p:blipFill>
        <p:spPr>
          <a:xfrm>
            <a:off x="609600" y="2339674"/>
            <a:ext cx="5181600" cy="3784258"/>
          </a:xfrm>
          <a:prstGeom prst="rect">
            <a:avLst/>
          </a:prstGeom>
        </p:spPr>
      </p:pic>
      <p:sp>
        <p:nvSpPr>
          <p:cNvPr id="3" name="TextBox 2">
            <a:extLst>
              <a:ext uri="{FF2B5EF4-FFF2-40B4-BE49-F238E27FC236}">
                <a16:creationId xmlns:a16="http://schemas.microsoft.com/office/drawing/2014/main" id="{08167113-8A81-FD70-DAA0-22C168EC72CE}"/>
              </a:ext>
            </a:extLst>
          </p:cNvPr>
          <p:cNvSpPr txBox="1"/>
          <p:nvPr/>
        </p:nvSpPr>
        <p:spPr>
          <a:xfrm>
            <a:off x="825500" y="6167735"/>
            <a:ext cx="4749800" cy="461665"/>
          </a:xfrm>
          <a:prstGeom prst="rect">
            <a:avLst/>
          </a:prstGeom>
          <a:noFill/>
        </p:spPr>
        <p:txBody>
          <a:bodyPr wrap="square">
            <a:spAutoFit/>
          </a:bodyPr>
          <a:lstStyle/>
          <a:p>
            <a:r>
              <a:rPr lang="en-US" sz="1200" b="1" dirty="0"/>
              <a:t>Fig. 2. Joseph Campbell’s (1949) Hero’s Journey.</a:t>
            </a:r>
          </a:p>
          <a:p>
            <a:r>
              <a:rPr lang="en-US" sz="1200" dirty="0"/>
              <a:t>Figure credit: Kevin House. Reproduced from: Rogers et al., 2024</a:t>
            </a:r>
          </a:p>
        </p:txBody>
      </p:sp>
      <p:pic>
        <p:nvPicPr>
          <p:cNvPr id="15364" name="Picture 4" descr="Output image">
            <a:extLst>
              <a:ext uri="{FF2B5EF4-FFF2-40B4-BE49-F238E27FC236}">
                <a16:creationId xmlns:a16="http://schemas.microsoft.com/office/drawing/2014/main" id="{CBFAF7B2-A491-FE8E-529E-683558AD1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590800"/>
            <a:ext cx="5486400" cy="28124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126F14-605A-F62E-E54F-2EDADAB26077}"/>
              </a:ext>
            </a:extLst>
          </p:cNvPr>
          <p:cNvSpPr txBox="1"/>
          <p:nvPr/>
        </p:nvSpPr>
        <p:spPr>
          <a:xfrm>
            <a:off x="2514600" y="6400800"/>
            <a:ext cx="9372600" cy="369332"/>
          </a:xfrm>
          <a:prstGeom prst="rect">
            <a:avLst/>
          </a:prstGeom>
          <a:noFill/>
        </p:spPr>
        <p:txBody>
          <a:bodyPr wrap="square">
            <a:spAutoFit/>
          </a:bodyPr>
          <a:lstStyle/>
          <a:p>
            <a:pPr algn="r"/>
            <a:r>
              <a:rPr lang="en-US" sz="1600" dirty="0">
                <a:latin typeface="Palatino" pitchFamily="2" charset="77"/>
                <a:ea typeface="Palatino" pitchFamily="2" charset="77"/>
              </a:rPr>
              <a:t>(Campbell, 1949; </a:t>
            </a:r>
            <a:r>
              <a:rPr lang="en-US" sz="1800" dirty="0">
                <a:solidFill>
                  <a:srgbClr val="222222"/>
                </a:solidFill>
                <a:effectLst/>
                <a:highlight>
                  <a:srgbClr val="FFFFFF"/>
                </a:highlight>
                <a:latin typeface="Times New Roman" panose="02020603050405020304" pitchFamily="18" charset="0"/>
                <a:ea typeface="SimSun" panose="02010600030101010101" pitchFamily="2" charset="-122"/>
              </a:rPr>
              <a:t>Kinsella et al., 2015; Rogers et al., 2023</a:t>
            </a:r>
            <a:r>
              <a:rPr lang="en-US" sz="1600" dirty="0">
                <a:latin typeface="Palatino" pitchFamily="2" charset="77"/>
                <a:ea typeface="Palatino" pitchFamily="2" charset="77"/>
              </a:rPr>
              <a:t>)</a:t>
            </a:r>
          </a:p>
        </p:txBody>
      </p:sp>
    </p:spTree>
    <p:extLst>
      <p:ext uri="{BB962C8B-B14F-4D97-AF65-F5344CB8AC3E}">
        <p14:creationId xmlns:p14="http://schemas.microsoft.com/office/powerpoint/2010/main" val="88853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A05F5-A5DB-FC92-1B38-C298EEEDADF2}"/>
              </a:ext>
            </a:extLst>
          </p:cNvPr>
          <p:cNvSpPr txBox="1"/>
          <p:nvPr/>
        </p:nvSpPr>
        <p:spPr>
          <a:xfrm>
            <a:off x="2552054" y="457200"/>
            <a:ext cx="7087891" cy="584775"/>
          </a:xfrm>
          <a:prstGeom prst="rect">
            <a:avLst/>
          </a:prstGeom>
          <a:noFill/>
        </p:spPr>
        <p:txBody>
          <a:bodyPr wrap="square">
            <a:spAutoFit/>
          </a:bodyPr>
          <a:lstStyle/>
          <a:p>
            <a:pPr algn="ctr"/>
            <a:r>
              <a:rPr lang="en-US" sz="3200" b="1" dirty="0">
                <a:solidFill>
                  <a:srgbClr val="002060"/>
                </a:solidFill>
              </a:rPr>
              <a:t>What’s bad about being heroized?</a:t>
            </a:r>
          </a:p>
        </p:txBody>
      </p:sp>
      <p:sp>
        <p:nvSpPr>
          <p:cNvPr id="8" name="Content Placeholder 7">
            <a:extLst>
              <a:ext uri="{FF2B5EF4-FFF2-40B4-BE49-F238E27FC236}">
                <a16:creationId xmlns:a16="http://schemas.microsoft.com/office/drawing/2014/main" id="{37A161AB-4C8E-75DE-FCC9-BC2C80B0F0DB}"/>
              </a:ext>
            </a:extLst>
          </p:cNvPr>
          <p:cNvSpPr>
            <a:spLocks noGrp="1"/>
          </p:cNvSpPr>
          <p:nvPr>
            <p:ph sz="half" idx="1"/>
          </p:nvPr>
        </p:nvSpPr>
        <p:spPr/>
        <p:txBody>
          <a:bodyPr/>
          <a:lstStyle/>
          <a:p>
            <a:r>
              <a:rPr lang="en-US" dirty="0"/>
              <a:t>Heroes may be publicly celebrated but privately neglected.</a:t>
            </a:r>
          </a:p>
          <a:p>
            <a:pPr marL="0" indent="0">
              <a:buNone/>
            </a:pPr>
            <a:endParaRPr lang="en-US" dirty="0"/>
          </a:p>
        </p:txBody>
      </p:sp>
      <p:sp>
        <p:nvSpPr>
          <p:cNvPr id="14" name="Content Placeholder 13">
            <a:extLst>
              <a:ext uri="{FF2B5EF4-FFF2-40B4-BE49-F238E27FC236}">
                <a16:creationId xmlns:a16="http://schemas.microsoft.com/office/drawing/2014/main" id="{4B81E6FA-5DB6-B949-A339-5BBCF36DD7DF}"/>
              </a:ext>
            </a:extLst>
          </p:cNvPr>
          <p:cNvSpPr>
            <a:spLocks noGrp="1"/>
          </p:cNvSpPr>
          <p:nvPr>
            <p:ph sz="half" idx="2"/>
          </p:nvPr>
        </p:nvSpPr>
        <p:spPr/>
        <p:txBody>
          <a:bodyPr/>
          <a:lstStyle/>
          <a:p>
            <a:r>
              <a:rPr lang="en-US" dirty="0"/>
              <a:t>People expect heroes to be more self-sacrificing and willing to be subjected to poor treatment in the service of a larger mission</a:t>
            </a:r>
          </a:p>
          <a:p>
            <a:endParaRPr lang="en-US" dirty="0"/>
          </a:p>
        </p:txBody>
      </p:sp>
      <p:pic>
        <p:nvPicPr>
          <p:cNvPr id="15" name="Picture 14">
            <a:extLst>
              <a:ext uri="{FF2B5EF4-FFF2-40B4-BE49-F238E27FC236}">
                <a16:creationId xmlns:a16="http://schemas.microsoft.com/office/drawing/2014/main" id="{833124F8-8BBC-6C59-4E78-3D93AA2F1697}"/>
              </a:ext>
            </a:extLst>
          </p:cNvPr>
          <p:cNvPicPr>
            <a:picLocks noChangeAspect="1"/>
          </p:cNvPicPr>
          <p:nvPr/>
        </p:nvPicPr>
        <p:blipFill>
          <a:blip r:embed="rId3"/>
          <a:stretch>
            <a:fillRect/>
          </a:stretch>
        </p:blipFill>
        <p:spPr>
          <a:xfrm>
            <a:off x="685800" y="2388224"/>
            <a:ext cx="5174564" cy="2488576"/>
          </a:xfrm>
          <a:prstGeom prst="rect">
            <a:avLst/>
          </a:prstGeom>
        </p:spPr>
      </p:pic>
      <p:pic>
        <p:nvPicPr>
          <p:cNvPr id="16" name="Picture 15">
            <a:extLst>
              <a:ext uri="{FF2B5EF4-FFF2-40B4-BE49-F238E27FC236}">
                <a16:creationId xmlns:a16="http://schemas.microsoft.com/office/drawing/2014/main" id="{0E8EE71A-9984-CD9D-0A58-64325064EF48}"/>
              </a:ext>
            </a:extLst>
          </p:cNvPr>
          <p:cNvPicPr>
            <a:picLocks noChangeAspect="1"/>
          </p:cNvPicPr>
          <p:nvPr/>
        </p:nvPicPr>
        <p:blipFill rotWithShape="1">
          <a:blip r:embed="rId4"/>
          <a:srcRect t="23332" b="44445"/>
          <a:stretch/>
        </p:blipFill>
        <p:spPr>
          <a:xfrm>
            <a:off x="6629400" y="2891151"/>
            <a:ext cx="4564246" cy="1616190"/>
          </a:xfrm>
          <a:prstGeom prst="rect">
            <a:avLst/>
          </a:prstGeom>
        </p:spPr>
      </p:pic>
      <p:pic>
        <p:nvPicPr>
          <p:cNvPr id="18" name="Picture 17" descr="A close-up of a document&#10;&#10;Description automatically generated">
            <a:extLst>
              <a:ext uri="{FF2B5EF4-FFF2-40B4-BE49-F238E27FC236}">
                <a16:creationId xmlns:a16="http://schemas.microsoft.com/office/drawing/2014/main" id="{E27364F6-7125-F143-DF22-B19B949C28A8}"/>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6197600" y="4650646"/>
            <a:ext cx="5494527" cy="1500918"/>
          </a:xfrm>
          <a:prstGeom prst="rect">
            <a:avLst/>
          </a:prstGeom>
          <a:effectLst>
            <a:glow rad="63500">
              <a:schemeClr val="accent3">
                <a:satMod val="175000"/>
                <a:alpha val="40000"/>
              </a:schemeClr>
            </a:glow>
            <a:outerShdw blurRad="50800" dist="38100" algn="l" rotWithShape="0">
              <a:prstClr val="black">
                <a:alpha val="40000"/>
              </a:prstClr>
            </a:outerShdw>
          </a:effectLst>
        </p:spPr>
      </p:pic>
      <p:pic>
        <p:nvPicPr>
          <p:cNvPr id="4" name="Picture 3" descr="A close-up of a text&#10;&#10;Description automatically generated">
            <a:extLst>
              <a:ext uri="{FF2B5EF4-FFF2-40B4-BE49-F238E27FC236}">
                <a16:creationId xmlns:a16="http://schemas.microsoft.com/office/drawing/2014/main" id="{381B6A9C-85F8-0A36-AEF4-B39F182E72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743" y="4884506"/>
            <a:ext cx="5620657" cy="15199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6234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04596F-71D7-E76C-5FA3-B599896F0BE9}"/>
              </a:ext>
            </a:extLst>
          </p:cNvPr>
          <p:cNvSpPr>
            <a:spLocks noGrp="1"/>
          </p:cNvSpPr>
          <p:nvPr>
            <p:ph type="body" idx="1"/>
          </p:nvPr>
        </p:nvSpPr>
        <p:spPr>
          <a:xfrm>
            <a:off x="787866" y="2514600"/>
            <a:ext cx="10363200" cy="1938992"/>
          </a:xfrm>
        </p:spPr>
        <p:txBody>
          <a:bodyPr anchor="t">
            <a:spAutoFit/>
          </a:bodyPr>
          <a:lstStyle/>
          <a:p>
            <a:pPr algn="ctr"/>
            <a:r>
              <a:rPr lang="en-US" dirty="0"/>
              <a:t>Heroization mediates the effect of target first-gen status on evaluator’s exploitation of them.</a:t>
            </a:r>
          </a:p>
        </p:txBody>
      </p:sp>
      <p:sp>
        <p:nvSpPr>
          <p:cNvPr id="6" name="Title 1">
            <a:extLst>
              <a:ext uri="{FF2B5EF4-FFF2-40B4-BE49-F238E27FC236}">
                <a16:creationId xmlns:a16="http://schemas.microsoft.com/office/drawing/2014/main" id="{A5524C67-364E-FE99-3B68-BC6000716B55}"/>
              </a:ext>
            </a:extLst>
          </p:cNvPr>
          <p:cNvSpPr>
            <a:spLocks noGrp="1"/>
          </p:cNvSpPr>
          <p:nvPr/>
        </p:nvSpPr>
        <p:spPr bwMode="auto">
          <a:xfrm>
            <a:off x="1778466" y="1676400"/>
            <a:ext cx="8382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rgbClr val="002060"/>
                </a:solidFill>
                <a:latin typeface="Arial" pitchFamily="34" charset="0"/>
                <a:ea typeface="Tahoma" pitchFamily="34" charset="0"/>
                <a:cs typeface="Arial" pitchFamily="34" charset="0"/>
              </a:defRPr>
            </a:lvl1pPr>
            <a:lvl2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2pPr>
            <a:lvl3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3pPr>
            <a:lvl4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4pPr>
            <a:lvl5pPr algn="l" rtl="0" eaLnBrk="1" fontAlgn="base" hangingPunct="1">
              <a:spcBef>
                <a:spcPct val="0"/>
              </a:spcBef>
              <a:spcAft>
                <a:spcPct val="0"/>
              </a:spcAft>
              <a:defRPr sz="2400" b="1">
                <a:solidFill>
                  <a:srgbClr val="000000"/>
                </a:solidFill>
                <a:latin typeface="Calibri" charset="0"/>
                <a:ea typeface="ＭＳ Ｐゴシック" pitchFamily="-65" charset="-128"/>
                <a:cs typeface="Calibri" charset="0"/>
              </a:defRPr>
            </a:lvl5pPr>
            <a:lvl6pPr marL="457189" algn="l" rtl="0" eaLnBrk="1" fontAlgn="base" hangingPunct="1">
              <a:spcBef>
                <a:spcPct val="0"/>
              </a:spcBef>
              <a:spcAft>
                <a:spcPct val="0"/>
              </a:spcAft>
              <a:defRPr sz="2400" b="1">
                <a:solidFill>
                  <a:schemeClr val="bg2"/>
                </a:solidFill>
                <a:latin typeface="Arial" pitchFamily="-65" charset="0"/>
              </a:defRPr>
            </a:lvl6pPr>
            <a:lvl7pPr marL="914377" algn="l" rtl="0" eaLnBrk="1" fontAlgn="base" hangingPunct="1">
              <a:spcBef>
                <a:spcPct val="0"/>
              </a:spcBef>
              <a:spcAft>
                <a:spcPct val="0"/>
              </a:spcAft>
              <a:defRPr sz="2400" b="1">
                <a:solidFill>
                  <a:schemeClr val="bg2"/>
                </a:solidFill>
                <a:latin typeface="Arial" pitchFamily="-65" charset="0"/>
              </a:defRPr>
            </a:lvl7pPr>
            <a:lvl8pPr marL="1371566" algn="l" rtl="0" eaLnBrk="1" fontAlgn="base" hangingPunct="1">
              <a:spcBef>
                <a:spcPct val="0"/>
              </a:spcBef>
              <a:spcAft>
                <a:spcPct val="0"/>
              </a:spcAft>
              <a:defRPr sz="2400" b="1">
                <a:solidFill>
                  <a:schemeClr val="bg2"/>
                </a:solidFill>
                <a:latin typeface="Arial" pitchFamily="-65" charset="0"/>
              </a:defRPr>
            </a:lvl8pPr>
            <a:lvl9pPr marL="1828754" algn="l" rtl="0" eaLnBrk="1" fontAlgn="base" hangingPunct="1">
              <a:spcBef>
                <a:spcPct val="0"/>
              </a:spcBef>
              <a:spcAft>
                <a:spcPct val="0"/>
              </a:spcAft>
              <a:defRPr sz="2400" b="1">
                <a:solidFill>
                  <a:schemeClr val="bg2"/>
                </a:solidFill>
                <a:latin typeface="Arial" pitchFamily="-65" charset="0"/>
              </a:defRPr>
            </a:lvl9pPr>
          </a:lstStyle>
          <a:p>
            <a:pPr algn="ctr"/>
            <a:r>
              <a:rPr lang="en-US" i="1" dirty="0"/>
              <a:t>Hypothesis 2:</a:t>
            </a:r>
          </a:p>
        </p:txBody>
      </p:sp>
    </p:spTree>
    <p:extLst>
      <p:ext uri="{BB962C8B-B14F-4D97-AF65-F5344CB8AC3E}">
        <p14:creationId xmlns:p14="http://schemas.microsoft.com/office/powerpoint/2010/main" val="3787912058"/>
      </p:ext>
    </p:extLst>
  </p:cSld>
  <p:clrMapOvr>
    <a:masterClrMapping/>
  </p:clrMapOvr>
  <mc:AlternateContent xmlns:mc="http://schemas.openxmlformats.org/markup-compatibility/2006" xmlns:p14="http://schemas.microsoft.com/office/powerpoint/2010/main">
    <mc:Choice Requires="p14">
      <p:transition spd="slow" p14:dur="2000" advTm="6270"/>
    </mc:Choice>
    <mc:Fallback xmlns="">
      <p:transition spd="slow" advTm="627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33B2D3-C21E-3076-3CAE-0CFFB0E9BCD4}"/>
              </a:ext>
            </a:extLst>
          </p:cNvPr>
          <p:cNvSpPr>
            <a:spLocks noGrp="1"/>
          </p:cNvSpPr>
          <p:nvPr>
            <p:ph type="title"/>
          </p:nvPr>
        </p:nvSpPr>
        <p:spPr>
          <a:xfrm>
            <a:off x="609600" y="457200"/>
            <a:ext cx="10972800" cy="609600"/>
          </a:xfrm>
        </p:spPr>
        <p:txBody>
          <a:bodyPr wrap="square" anchor="ctr">
            <a:normAutofit/>
          </a:bodyPr>
          <a:lstStyle/>
          <a:p>
            <a:pPr>
              <a:lnSpc>
                <a:spcPct val="90000"/>
              </a:lnSpc>
            </a:pPr>
            <a:r>
              <a:rPr lang="en-US" dirty="0"/>
              <a:t>What is “exploitation”? </a:t>
            </a:r>
          </a:p>
        </p:txBody>
      </p:sp>
      <p:sp>
        <p:nvSpPr>
          <p:cNvPr id="10" name="Content Placeholder 2">
            <a:extLst>
              <a:ext uri="{FF2B5EF4-FFF2-40B4-BE49-F238E27FC236}">
                <a16:creationId xmlns:a16="http://schemas.microsoft.com/office/drawing/2014/main" id="{E988DB8E-3E20-A7E7-C99C-10543C0000EA}"/>
              </a:ext>
            </a:extLst>
          </p:cNvPr>
          <p:cNvSpPr>
            <a:spLocks noGrp="1"/>
          </p:cNvSpPr>
          <p:nvPr>
            <p:ph sz="half" idx="1"/>
          </p:nvPr>
        </p:nvSpPr>
        <p:spPr>
          <a:xfrm>
            <a:off x="609600" y="1295400"/>
            <a:ext cx="5384800" cy="4830764"/>
          </a:xfrm>
        </p:spPr>
        <p:txBody>
          <a:bodyPr wrap="square" anchor="t">
            <a:normAutofit/>
          </a:bodyPr>
          <a:lstStyle/>
          <a:p>
            <a:r>
              <a:rPr lang="en-US" dirty="0"/>
              <a:t>“To exploit someone is to take unfair advantage of them…to use another person’s vulnerability for one’s own benefit.”</a:t>
            </a:r>
          </a:p>
          <a:p>
            <a:r>
              <a:rPr lang="en-US" dirty="0"/>
              <a:t>Exploitation happens when employees are asked to do extra or demeaning work without sufficient tangible rewards. </a:t>
            </a:r>
          </a:p>
          <a:p>
            <a:pPr marL="0" indent="0">
              <a:buNone/>
            </a:pPr>
            <a:endParaRPr lang="en-US" dirty="0"/>
          </a:p>
        </p:txBody>
      </p:sp>
      <p:pic>
        <p:nvPicPr>
          <p:cNvPr id="4" name="Content Placeholder 3">
            <a:extLst>
              <a:ext uri="{FF2B5EF4-FFF2-40B4-BE49-F238E27FC236}">
                <a16:creationId xmlns:a16="http://schemas.microsoft.com/office/drawing/2014/main" id="{191AD845-A9CE-B895-04D8-C7D2F22E64DA}"/>
              </a:ext>
            </a:extLst>
          </p:cNvPr>
          <p:cNvPicPr>
            <a:picLocks noChangeAspect="1"/>
          </p:cNvPicPr>
          <p:nvPr/>
        </p:nvPicPr>
        <p:blipFill rotWithShape="1">
          <a:blip r:embed="rId2"/>
          <a:srcRect t="16252" b="4242"/>
          <a:stretch/>
        </p:blipFill>
        <p:spPr bwMode="auto">
          <a:xfrm>
            <a:off x="6197602" y="1443318"/>
            <a:ext cx="5384800" cy="3028976"/>
          </a:xfrm>
          <a:prstGeom prst="rect">
            <a:avLst/>
          </a:prstGeom>
          <a:noFill/>
          <a:ln w="9525">
            <a:noFill/>
            <a:miter lim="800000"/>
            <a:headEnd/>
            <a:tailEnd/>
          </a:ln>
        </p:spPr>
      </p:pic>
      <p:sp>
        <p:nvSpPr>
          <p:cNvPr id="6" name="TextBox 5">
            <a:extLst>
              <a:ext uri="{FF2B5EF4-FFF2-40B4-BE49-F238E27FC236}">
                <a16:creationId xmlns:a16="http://schemas.microsoft.com/office/drawing/2014/main" id="{10D7CE37-62C0-78E4-8192-44F59256AFAB}"/>
              </a:ext>
            </a:extLst>
          </p:cNvPr>
          <p:cNvSpPr txBox="1"/>
          <p:nvPr/>
        </p:nvSpPr>
        <p:spPr>
          <a:xfrm>
            <a:off x="152400" y="6400800"/>
            <a:ext cx="5943600" cy="400110"/>
          </a:xfrm>
          <a:prstGeom prst="rect">
            <a:avLst/>
          </a:prstGeom>
          <a:noFill/>
        </p:spPr>
        <p:txBody>
          <a:bodyPr wrap="square">
            <a:spAutoFit/>
          </a:bodyPr>
          <a:lstStyle/>
          <a:p>
            <a:r>
              <a:rPr lang="en-US" sz="2000" dirty="0">
                <a:latin typeface="Palatino" pitchFamily="2" charset="77"/>
                <a:ea typeface="Palatino" pitchFamily="2" charset="77"/>
              </a:rPr>
              <a:t>(Snyder, 2010; Wertheimer, 1996; </a:t>
            </a:r>
            <a:r>
              <a:rPr lang="en-US" sz="2000" dirty="0" err="1">
                <a:latin typeface="Palatino" pitchFamily="2" charset="77"/>
                <a:ea typeface="Palatino" pitchFamily="2" charset="77"/>
              </a:rPr>
              <a:t>Zwolinski</a:t>
            </a:r>
            <a:r>
              <a:rPr lang="en-US" sz="2000" dirty="0">
                <a:latin typeface="Palatino" pitchFamily="2" charset="77"/>
                <a:ea typeface="Palatino" pitchFamily="2" charset="77"/>
              </a:rPr>
              <a:t>, 2012)</a:t>
            </a:r>
          </a:p>
        </p:txBody>
      </p:sp>
    </p:spTree>
    <p:extLst>
      <p:ext uri="{BB962C8B-B14F-4D97-AF65-F5344CB8AC3E}">
        <p14:creationId xmlns:p14="http://schemas.microsoft.com/office/powerpoint/2010/main" val="285241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3.8|0.9|3.8"/>
</p:tagLst>
</file>

<file path=ppt/tags/tag2.xml><?xml version="1.0" encoding="utf-8"?>
<p:tagLst xmlns:a="http://schemas.openxmlformats.org/drawingml/2006/main" xmlns:r="http://schemas.openxmlformats.org/officeDocument/2006/relationships" xmlns:p="http://schemas.openxmlformats.org/presentationml/2006/main">
  <p:tag name="TIMING" val="|0.9|3.8|0.9|3.8"/>
</p:tagLst>
</file>

<file path=ppt/tags/tag3.xml><?xml version="1.0" encoding="utf-8"?>
<p:tagLst xmlns:a="http://schemas.openxmlformats.org/drawingml/2006/main" xmlns:r="http://schemas.openxmlformats.org/officeDocument/2006/relationships" xmlns:p="http://schemas.openxmlformats.org/presentationml/2006/main">
  <p:tag name="TIMING" val="|0.9|3.8|0.9|3.8"/>
</p:tagLst>
</file>

<file path=ppt/tags/tag4.xml><?xml version="1.0" encoding="utf-8"?>
<p:tagLst xmlns:a="http://schemas.openxmlformats.org/drawingml/2006/main" xmlns:r="http://schemas.openxmlformats.org/officeDocument/2006/relationships" xmlns:p="http://schemas.openxmlformats.org/presentationml/2006/main">
  <p:tag name="TIMING" val="|0.9|3.8|0.9|3.8"/>
</p:tagLst>
</file>

<file path=ppt/tags/tag5.xml><?xml version="1.0" encoding="utf-8"?>
<p:tagLst xmlns:a="http://schemas.openxmlformats.org/drawingml/2006/main" xmlns:r="http://schemas.openxmlformats.org/officeDocument/2006/relationships" xmlns:p="http://schemas.openxmlformats.org/presentationml/2006/main">
  <p:tag name="TIMING" val="|1.7|4.4"/>
</p:tagLst>
</file>

<file path=ppt/theme/theme1.xml><?xml version="1.0" encoding="utf-8"?>
<a:theme xmlns:a="http://schemas.openxmlformats.org/drawingml/2006/main" name="Course powerpoint - waves (matches reader cvr)">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LongProperties xmlns="http://schemas.microsoft.com/office/2006/metadata/long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B3D0D3045D2FF4FB51A5B63DF3AAA65" ma:contentTypeVersion="3" ma:contentTypeDescription="Create a new document." ma:contentTypeScope="" ma:versionID="6841a04a395bc456f6e306e967f3d95c">
  <xsd:schema xmlns:xsd="http://www.w3.org/2001/XMLSchema" xmlns:p="http://schemas.microsoft.com/office/2006/metadata/properties" xmlns:ns1="http://schemas.microsoft.com/sharepoint/v3" xmlns:ns2="8dfc9360-30d7-44fa-9454-8814658167eb" targetNamespace="http://schemas.microsoft.com/office/2006/metadata/properties" ma:root="true" ma:fieldsID="9af39eaed083fb799ebbfefa202d23f3" ns1:_="" ns2:_="">
    <xsd:import namespace="http://schemas.microsoft.com/sharepoint/v3"/>
    <xsd:import namespace="8dfc9360-30d7-44fa-9454-8814658167eb"/>
    <xsd:element name="properties">
      <xsd:complexType>
        <xsd:sequence>
          <xsd:element name="documentManagement">
            <xsd:complexType>
              <xsd:all>
                <xsd:element ref="ns2:Document_x0020_Audience" minOccurs="0"/>
                <xsd:element ref="ns2:Kind" minOccurs="0"/>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6" nillable="true" ma:displayName="Scheduling Start Date" ma:description="" ma:hidden="true" ma:internalName="PublishingStartDate">
      <xsd:simpleType>
        <xsd:restriction base="dms:Unknown"/>
      </xsd:simpleType>
    </xsd:element>
    <xsd:element name="PublishingExpirationDate" ma:index="7"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8dfc9360-30d7-44fa-9454-8814658167eb" elementFormDefault="qualified">
    <xsd:import namespace="http://schemas.microsoft.com/office/2006/documentManagement/types"/>
    <xsd:element name="Document_x0020_Audience" ma:index="2" nillable="true" ma:displayName="Document Audience" ma:default="Frequently Used" ma:internalName="Document_x0020_Audience">
      <xsd:complexType>
        <xsd:complexContent>
          <xsd:extension base="dms:MultiChoice">
            <xsd:sequence>
              <xsd:element name="Value" maxOccurs="unbounded" minOccurs="0" nillable="true">
                <xsd:simpleType>
                  <xsd:restriction base="dms:Choice">
                    <xsd:enumeration value="Frequently Used"/>
                    <xsd:enumeration value="Faculty Assistant"/>
                    <xsd:enumeration value="Alumni"/>
                    <xsd:enumeration value="Students"/>
                  </xsd:restriction>
                </xsd:simpleType>
              </xsd:element>
            </xsd:sequence>
          </xsd:extension>
        </xsd:complexContent>
      </xsd:complexType>
    </xsd:element>
    <xsd:element name="Kind" ma:index="3" nillable="true" ma:displayName="Kind" ma:default="CDs" ma:format="Dropdown" ma:internalName="Kind">
      <xsd:simpleType>
        <xsd:union memberTypes="dms:Text">
          <xsd:simpleType>
            <xsd:restriction base="dms:Choice">
              <xsd:enumeration value="CDs"/>
              <xsd:enumeration value="Course Materials"/>
              <xsd:enumeration value="Forms"/>
              <xsd:enumeration value="Guidelines"/>
              <xsd:enumeration value="Insert Files"/>
              <xsd:enumeration value="Mailing Labels"/>
              <xsd:enumeration value="Maps"/>
              <xsd:enumeration value="Marketing Materials"/>
              <xsd:enumeration value="Name Badges"/>
              <xsd:enumeration value="PowerPoint"/>
              <xsd:enumeration value="Signage"/>
              <xsd:enumeration value="Stationery"/>
              <xsd:enumeration value="Web"/>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ma:readOnly="tru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documentManagement>
    <Kind xmlns="8dfc9360-30d7-44fa-9454-8814658167eb">Course Materials</Kind>
    <Document_x0020_Audience xmlns="8dfc9360-30d7-44fa-9454-8814658167eb"/>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E88A0410-A9C1-4E3C-990D-9384FBA9FA20}">
  <ds:schemaRefs>
    <ds:schemaRef ds:uri="http://schemas.microsoft.com/office/2006/metadata/longProperties"/>
  </ds:schemaRefs>
</ds:datastoreItem>
</file>

<file path=customXml/itemProps2.xml><?xml version="1.0" encoding="utf-8"?>
<ds:datastoreItem xmlns:ds="http://schemas.openxmlformats.org/officeDocument/2006/customXml" ds:itemID="{9B2F5E06-A4B5-42ED-BA47-AC087EF015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dfc9360-30d7-44fa-9454-8814658167eb"/>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F624683F-DB29-4B69-B075-3AD6F1797182}">
  <ds:schemaRefs>
    <ds:schemaRef ds:uri="http://schemas.microsoft.com/sharepoint/v3/contenttype/forms"/>
  </ds:schemaRefs>
</ds:datastoreItem>
</file>

<file path=customXml/itemProps4.xml><?xml version="1.0" encoding="utf-8"?>
<ds:datastoreItem xmlns:ds="http://schemas.openxmlformats.org/officeDocument/2006/customXml" ds:itemID="{3D0929EF-9B0D-48FF-AA97-F9353D1BE220}">
  <ds:schemaRefs>
    <ds:schemaRef ds:uri="http://schemas.microsoft.com/sharepoint/v3"/>
    <ds:schemaRef ds:uri="http://www.w3.org/XML/1998/namespace"/>
    <ds:schemaRef ds:uri="http://purl.org/dc/elements/1.1/"/>
    <ds:schemaRef ds:uri="http://purl.org/dc/dcmitype/"/>
    <ds:schemaRef ds:uri="8dfc9360-30d7-44fa-9454-8814658167eb"/>
    <ds:schemaRef ds:uri="http://schemas.microsoft.com/office/2006/metadata/properties"/>
    <ds:schemaRef ds:uri="http://schemas.openxmlformats.org/package/2006/metadata/core-properties"/>
    <ds:schemaRef ds:uri="http://purl.org/dc/terms/"/>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Course powerpoint - waves (matches reader cvr)</Template>
  <TotalTime>27104</TotalTime>
  <Words>3624</Words>
  <Application>Microsoft Macintosh PowerPoint</Application>
  <PresentationFormat>Widescreen</PresentationFormat>
  <Paragraphs>379</Paragraphs>
  <Slides>42</Slides>
  <Notes>19</Notes>
  <HiddenSlides>14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ＭＳ Ｐゴシック</vt:lpstr>
      <vt:lpstr>Zapf Dingbats</vt:lpstr>
      <vt:lpstr>Arial</vt:lpstr>
      <vt:lpstr>Calibri</vt:lpstr>
      <vt:lpstr>Cambria Math</vt:lpstr>
      <vt:lpstr>Helvetica</vt:lpstr>
      <vt:lpstr>Palatino</vt:lpstr>
      <vt:lpstr>Times New Roman</vt:lpstr>
      <vt:lpstr>Wingdings</vt:lpstr>
      <vt:lpstr>Course powerpoint - waves (matches reader cvr)</vt:lpstr>
      <vt:lpstr> The Heroization and Exploitation of  First-gen College Students</vt:lpstr>
      <vt:lpstr>PowerPoint Presentation</vt:lpstr>
      <vt:lpstr>PowerPoint Presentation</vt:lpstr>
      <vt:lpstr>PowerPoint Presentation</vt:lpstr>
      <vt:lpstr>What does “Hero” mean?</vt:lpstr>
      <vt:lpstr>Who are considered heroes?</vt:lpstr>
      <vt:lpstr>PowerPoint Presentation</vt:lpstr>
      <vt:lpstr>PowerPoint Presentation</vt:lpstr>
      <vt:lpstr>What is “exploitation”? </vt:lpstr>
      <vt:lpstr>Is an unpaid internship exploitative?</vt:lpstr>
      <vt:lpstr>Is an unpaid internship exploitative?</vt:lpstr>
      <vt:lpstr>Is an unpaid internship exploitative?</vt:lpstr>
      <vt:lpstr>Is an unpaid internship exploitative?</vt:lpstr>
      <vt:lpstr>Is an unpaid internship exploitative?</vt:lpstr>
      <vt:lpstr>Overview of Experiments</vt:lpstr>
      <vt:lpstr>Experiment 1</vt:lpstr>
      <vt:lpstr>EXP 1 Design</vt:lpstr>
      <vt:lpstr>EXP 1 Control Conditions</vt:lpstr>
      <vt:lpstr>EXP 1 First-Gen Conditions</vt:lpstr>
      <vt:lpstr>EXP 1 Measures</vt:lpstr>
      <vt:lpstr>EXP 1 Measures</vt:lpstr>
      <vt:lpstr>EXP 1 Results</vt:lpstr>
      <vt:lpstr>Experiment 2</vt:lpstr>
      <vt:lpstr>EXP 2 Unpaid Internship Scenario</vt:lpstr>
      <vt:lpstr>EXP 2 Unpaid Internship Scenario</vt:lpstr>
      <vt:lpstr>EXP 2 Unpaid Internship Scenario</vt:lpstr>
      <vt:lpstr>EXP 2 Unpaid Internship Scenario</vt:lpstr>
      <vt:lpstr>EXP 2 Control Conditions</vt:lpstr>
      <vt:lpstr>EXP 2 First-Gen Conditions</vt:lpstr>
      <vt:lpstr>EXP 2 Design</vt:lpstr>
      <vt:lpstr>EXP 2 Unpaid Internship Scenario</vt:lpstr>
      <vt:lpstr>EXP 2 Unpaid Internship Scenario</vt:lpstr>
      <vt:lpstr>EXP 2 Measures</vt:lpstr>
      <vt:lpstr>EXP 2 Measures</vt:lpstr>
      <vt:lpstr>EXP 2 Measures</vt:lpstr>
      <vt:lpstr>EXP 2 Results</vt:lpstr>
      <vt:lpstr>Experiment 3 (Audit Study)</vt:lpstr>
      <vt:lpstr>EXP 3 Results</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Presenter</dc:title>
  <dc:creator>PKS</dc:creator>
  <cp:lastModifiedBy>Shuang Wu</cp:lastModifiedBy>
  <cp:revision>416</cp:revision>
  <cp:lastPrinted>2015-04-03T17:52:00Z</cp:lastPrinted>
  <dcterms:created xsi:type="dcterms:W3CDTF">2012-03-26T22:23:48Z</dcterms:created>
  <dcterms:modified xsi:type="dcterms:W3CDTF">2024-08-12T03:46:43Z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Audience">
    <vt:lpwstr/>
  </property>
  <property fmtid="{D5CDD505-2E9C-101B-9397-08002B2CF9AE}" pid="3" name="Kind">
    <vt:lpwstr>Course Materials</vt:lpwstr>
  </property>
  <property fmtid="{D5CDD505-2E9C-101B-9397-08002B2CF9AE}" pid="4" name="ContentType">
    <vt:lpwstr>Document</vt:lpwstr>
  </property>
  <property fmtid="{D5CDD505-2E9C-101B-9397-08002B2CF9AE}" pid="5" name="PublishingExpirationDate">
    <vt:lpwstr/>
  </property>
  <property fmtid="{D5CDD505-2E9C-101B-9397-08002B2CF9AE}" pid="6" name="PublishingStartDate">
    <vt:lpwstr/>
  </property>
</Properties>
</file>